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sldIdLst>
    <p:sldId id="256" r:id="rId3"/>
    <p:sldId id="264" r:id="rId4"/>
    <p:sldId id="257" r:id="rId5"/>
    <p:sldId id="258" r:id="rId6"/>
    <p:sldId id="259" r:id="rId7"/>
    <p:sldId id="394" r:id="rId8"/>
    <p:sldId id="619" r:id="rId9"/>
    <p:sldId id="395" r:id="rId10"/>
    <p:sldId id="620" r:id="rId11"/>
    <p:sldId id="397" r:id="rId12"/>
    <p:sldId id="621" r:id="rId13"/>
    <p:sldId id="392" r:id="rId14"/>
    <p:sldId id="622" r:id="rId15"/>
    <p:sldId id="399" r:id="rId16"/>
    <p:sldId id="623" r:id="rId17"/>
    <p:sldId id="398" r:id="rId18"/>
    <p:sldId id="624" r:id="rId19"/>
    <p:sldId id="260" r:id="rId20"/>
    <p:sldId id="261" r:id="rId21"/>
    <p:sldId id="262" r:id="rId22"/>
    <p:sldId id="263" r:id="rId23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E3A32-9E9F-49D6-966C-BBCCE39E05CA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F66A1-CE23-4BFD-8DCD-8F5320F25455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9584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C0BA6-B9DA-E581-B95E-2D0764137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AF20664-9E7A-4A55-A506-9E857E7127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C4D3A9A1-0FD1-6703-1302-A625969FC3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52ADE5A-877D-2071-C184-774D204097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C2B00-DDDE-4ADD-BFF3-7BDACC666A7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554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E366C-645D-E05E-05BB-6A19F42E4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60A3B05-413E-F593-7A2B-286251BE99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85151D11-A4BD-431D-A238-B991BBCA0E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524D6B-EC10-DCED-FEFD-81B2234B12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C2B00-DDDE-4ADD-BFF3-7BDACC666A7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126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50DD-48F3-24FF-5473-9555008C9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FBAA1973-9F5E-93FC-0517-602EC3BF3E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B1B25B8A-036F-4821-9BE9-F5479BEEE4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6470466-BED8-ED57-CDDE-EB8101B680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C2B00-DDDE-4ADD-BFF3-7BDACC666A7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943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C2B00-DDDE-4ADD-BFF3-7BDACC666A7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770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105D90-66B6-E619-3C25-F397B5141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CAF5065D-30B3-832D-C7C6-F4E874D218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FF6154E4-A419-E5AE-6F71-AECD40D363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AF3416-A513-2907-71FA-782C6D2E3E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C2B00-DDDE-4ADD-BFF3-7BDACC666A7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098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3FD543-BE8F-F5CC-3CC1-6F28A04E3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0D8264D-2628-7E8C-C8AA-0A8D3092B0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CD63235-C255-E398-65D6-FF8EDF92BE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9D45C5-BE57-0A85-2057-731DAB6856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3C2B00-DDDE-4ADD-BFF3-7BDACC666A7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104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3C150-70A7-7797-47C8-167122E1A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1E51A5-CAB1-DB20-7998-3C81BB0B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EC7FA3-1FA6-E466-0FC7-0787DA24C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310EC-6CD7-E496-45F3-8D6A4FF8B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816257-BC7C-8F78-2769-6B882761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7328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30C76-9A45-ECD6-FE5B-D526D64FE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92F2D5-FC93-6AF1-D457-989774A74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C25E89-FE21-5226-8E71-E9607D60A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56C077-F4B6-25B1-1CA6-12A20D9AB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48F96C-61DB-C4CB-021D-B5C798A81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5372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8A2C133-4773-4644-F9A6-4C671877B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EE1E63-4046-D294-8435-5A173B45D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170CD2-754B-4F7D-711A-C4251F6F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FEE0B2-7FF5-495E-97DD-794F3D9B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C1A503-F69A-CB42-ED41-2EDB0D18C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704467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97193-26C1-70F8-42E0-C3476DA55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EA8F5B-C204-A484-4286-A23FB8A96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F01EB7-CC71-3F75-5C7C-22E463ADF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1A2663-4AE2-A49C-93FA-828090C1F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73C9C8-F96E-01CD-FEF8-F87EA24B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17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A20C0-547E-2341-00EA-4C0B4F64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CE1429-1644-92B5-379A-13EF2668E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555EC8F-E09F-0017-EA09-C1AA41070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02DA61-F36B-1183-966C-828EDA25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C37E59-58A0-6E0E-1DDC-AA969026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0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BE1538-5491-CC04-386F-29B635E9B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A1D654-E6DC-D51D-8621-A37607B5E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E5CC91-33B6-4099-EEF3-B8CD4CC5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E8A6F7-7D62-EB1A-ABFC-AE8D0D2F4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B929D0-BBD3-DE79-C70B-7433AF3D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830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0AD2E1-9F3E-D48F-51CA-5B9E3DCEE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665800-E481-D29A-850E-BA6C0718D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B22FF3-8B6A-D937-A2CD-4E23F9D3D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745BAD-FB9B-522D-E9B4-A491075EC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D7D912-5947-1992-B337-924BBE88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A15E41-09BB-2666-70F9-5BAF3DFE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999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DD95B5-6128-14C3-F586-75BE2017F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2DF991-4BDF-03AF-2DCC-591DD4EAE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749FCD-FB15-B72B-5058-21E0C4ACC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EABF5E-8D38-43CA-2837-EABA58500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2B8019B-AD53-D136-B6D2-186E7BBD2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3675680-3C66-22AB-095D-7F432BFB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86D7C43-F2EC-B6BC-1269-DA12BEF98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271E9AB-AC00-B39D-57F3-35BE305F4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179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BBF72F-DF16-0DE0-4848-1713165D0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5E6532-9EFF-3578-E103-3BC023875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E644BB-7E87-FCFD-95E5-DC8F3AC27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1EC45E-4C7D-1FB2-B43D-6DD89F27E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000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822D9A7-C9DF-54AC-5B0D-E1369837D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D0AC0E5-8697-5C6A-88C3-8E15F1D3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48BF71-22D3-E790-A316-5B62B3EA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414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121F86-92A9-41AF-B54E-4FB6F6F8B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902024-4055-0B65-DD93-BB5CCD153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4FF750-5C21-E8A8-8CA9-ED038A3E3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3EB3F0-FFDD-8D2C-4321-7D9F7564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E51C3E-A5B3-3651-1F30-5C45F1FB2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E8FC00-5A50-01A1-A8DC-671B6EF7B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49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A9B8D5-9D47-F691-8265-2E0873E17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B0FBE4-D021-2C9F-1FEF-2BA7DAA8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EE6B38-7DC9-5759-CCEC-733229B77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716166-4D3C-A56E-E229-00C5F849A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2424A3-5BB8-8500-2AA5-8B1507FA0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372361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ACC749-9F29-AD8B-D8AE-23B67D7D6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7F35920-AC78-BFC6-CB8B-9AB71F118E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CCF9F19-7709-48F4-9E83-B67783897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0F369F-36DB-74B3-1410-E8CB8B25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3939E4-6273-A649-2C68-EADD27675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1F6C16-0EAA-8166-0794-8EAB7458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987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87ECDA-533D-91D1-8017-D82A6AC4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2F1EE7-9853-D61E-DF6D-F97A2284C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A6D983-D0CB-70D3-3D0E-78581F6B3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C46F48-0F8A-0416-9D15-D188B2F2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CE50E5-CDE7-16A6-7A96-2CC2D7AC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822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8927DA5-22D3-0B3B-E509-59EE1F629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5D1A07-AAF6-B091-198E-17001B5EB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1AC927-7C4C-CE51-8E72-8DD8F3955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97F2F0-B0B6-CD6D-38BC-9005AFDE5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D62949-0782-C799-3BF3-8B5AA5FC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1278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992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8BE6A2-321A-5BEC-0B6C-A7A65A6CC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C698BF-7499-C36D-2BF1-0BBFBD3B0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D79602-7987-A501-111A-5BFB802F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3C54E-68DF-9DF8-0614-5308BC1E0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8EB46E-B573-DB8E-0605-C1929D988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593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457559-F6F1-4C19-5E2F-9CC50F3AB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E84F10-D6AD-44A2-64C1-93AD85DDF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69D9179-1749-B548-B151-E7D4EDA93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522850-15C7-24BB-5A87-8445E08AD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66F347-0A1D-2A4E-D588-3C3956B4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8F916C-945C-6959-62EB-C49D53E9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08836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2333A1-0572-AE18-5675-D8333865D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6480756-D2DA-FA02-A59A-ED47C8152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FDF443-C12A-2F6E-F2AB-EE42216BE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F0837AC-AB24-DE2D-804B-9604AB7EF1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F1A83F1-15F2-4C06-5DC8-DE5090994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54D0853-AFAB-3714-BD79-EA091A76D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96564D-29EE-1922-7613-13A66882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78F24E3-2AC0-098F-C31E-72C0A839E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679410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2BAAC-350B-0136-B40E-0088941E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E406CE-C614-F424-A29A-82FCB34D1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3740CDF-6DA9-143D-12EA-6C633CD03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B1DF3DE-E97A-96EA-9626-C4A1CE17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16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644A91-ED9F-82BD-21CD-F5EB240A5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6C4CC29-E0EA-6709-DDAA-3229EC3B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574339C-3EF9-8949-8370-AA076F16F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6876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427743-9A74-F5AD-0DE8-7A6CF7865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BFB089-9982-E1CD-36D3-411B933EB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5BD651-DE62-34E3-6904-CD4B89BA5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A6F7AB-A419-81B6-DBEB-C0D685580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179A4B-656B-1686-7283-424286C52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8C33CF-44AA-CC02-6E06-625809B88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4311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B788E-681A-A841-6B7E-1BE78467A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7AEB1E4-EAF6-0DD5-7A1E-DAE1DC784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6F0043-CD01-DA09-8A6B-70F228B96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F88706-CDF5-6ACE-DCDE-D380D7023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FD8FA09-15DC-71BF-2124-69A764884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CEA72D-F0AA-B17F-B6B0-A617C99C3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546663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C7148B-47ED-AF6B-3151-476E782DB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CCFACA-BEB1-D6A3-4943-CCA87E59B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C52BA6-A44F-B958-59B8-780E3D5E24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37F1C-47CD-461B-A0CD-9FA8936F59B4}" type="datetimeFigureOut">
              <a:rPr lang="ru-KZ" smtClean="0"/>
              <a:t>15.04.2024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29582F-0D28-1764-0514-0BD63491DB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137D67-EA10-1469-0361-A904D4748A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5F2C-735C-4294-89B5-4D8EEF07ADA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0985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E528B-191B-0158-C46E-7FF0AAB45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56F0ED-9B42-8827-005E-252485947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672D76-DCD1-9707-CA6C-6DDBDBDF52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2304-9AB6-443F-8C34-8C01D75D7883}" type="datetimeFigureOut">
              <a:rPr lang="ru-RU" smtClean="0"/>
              <a:t>15.04.2024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722B89-C510-75CC-3B21-5223ED19B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DCB69B-D3DB-0F05-6F8B-15959A464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BD60-62FC-4085-B028-96FD1A0B59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27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hyperlink" Target="https://kokshetaumaps.ru/place/1452-nachalnaja-shkola-alatau-school.html" TargetMode="External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53A48F-A624-F2F5-FF88-8DFAEF24C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97174"/>
          </a:xfrm>
        </p:spPr>
        <p:txBody>
          <a:bodyPr>
            <a:normAutofit fontScale="90000"/>
          </a:bodyPr>
          <a:lstStyle/>
          <a:p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Құзыреттілік орталықтардың жұмыс алгоритмі</a:t>
            </a:r>
            <a:b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5038E6B-EE6C-815B-B706-6AF9FAD389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2484" y="3602038"/>
            <a:ext cx="3625516" cy="1655762"/>
          </a:xfrm>
        </p:spPr>
        <p:txBody>
          <a:bodyPr>
            <a:normAutofit fontScale="92500"/>
          </a:bodyPr>
          <a:lstStyle/>
          <a:p>
            <a:endParaRPr lang="kk-KZ" sz="3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9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Орындаған: </a:t>
            </a:r>
            <a:r>
              <a:rPr lang="kk-KZ" sz="1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Ақмола облысы ӘО </a:t>
            </a:r>
            <a:r>
              <a:rPr lang="kk-KZ" sz="1900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мектепке дейінгі тәрбие және балаларды ерте дамыту  бөлімінің басшысы Г.Р.Бегжанова</a:t>
            </a:r>
            <a:endParaRPr lang="ru-KZ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039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0F53B-5C31-5491-47A2-CA7E7C452F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3522EB5-1969-6CAE-6327-984E948A40EC}"/>
              </a:ext>
            </a:extLst>
          </p:cNvPr>
          <p:cNvSpPr/>
          <p:nvPr/>
        </p:nvSpPr>
        <p:spPr>
          <a:xfrm>
            <a:off x="263649" y="14117"/>
            <a:ext cx="11715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СИНХРОНИЗАЦИЯ ДЕЯТЕЛЬНОСТИ ОРГАНИЗАЦИЙ ОБРАЗОВАНИЯ 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621B7A32-2BCA-1E67-03C4-C068957C4C65}"/>
              </a:ext>
            </a:extLst>
          </p:cNvPr>
          <p:cNvSpPr/>
          <p:nvPr/>
        </p:nvSpPr>
        <p:spPr>
          <a:xfrm>
            <a:off x="323850" y="1116320"/>
            <a:ext cx="5352595" cy="60751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СИЛЬНЫЙ: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 «Әсем-Ай»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3666272F-F29B-C52A-8036-F1E98B6AB92C}"/>
              </a:ext>
            </a:extLst>
          </p:cNvPr>
          <p:cNvSpPr/>
          <p:nvPr/>
        </p:nvSpPr>
        <p:spPr>
          <a:xfrm>
            <a:off x="6371770" y="596900"/>
            <a:ext cx="5668996" cy="1126935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СИЛЬНАЯ ШКОЛА: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Общеобразовательная школа села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Жанаесиль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отдела образования по Целиноградскому району</a:t>
            </a: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Блок-схема: знак завершения 17">
            <a:extLst>
              <a:ext uri="{FF2B5EF4-FFF2-40B4-BE49-F238E27FC236}">
                <a16:creationId xmlns:a16="http://schemas.microsoft.com/office/drawing/2014/main" id="{AC4F963F-AB38-6E0F-F6B1-F0704DE2B80C}"/>
              </a:ext>
            </a:extLst>
          </p:cNvPr>
          <p:cNvSpPr/>
          <p:nvPr/>
        </p:nvSpPr>
        <p:spPr>
          <a:xfrm>
            <a:off x="67362" y="3218299"/>
            <a:ext cx="2822208" cy="815902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«Общеобразовательная школа села Родина отдела образования по Целиноградскому району»</a:t>
            </a:r>
          </a:p>
        </p:txBody>
      </p:sp>
      <p:sp>
        <p:nvSpPr>
          <p:cNvPr id="19" name="Блок-схема: знак завершения 18">
            <a:extLst>
              <a:ext uri="{FF2B5EF4-FFF2-40B4-BE49-F238E27FC236}">
                <a16:creationId xmlns:a16="http://schemas.microsoft.com/office/drawing/2014/main" id="{2D061CA7-B759-5173-464B-2EECC9EB6D9D}"/>
              </a:ext>
            </a:extLst>
          </p:cNvPr>
          <p:cNvSpPr/>
          <p:nvPr/>
        </p:nvSpPr>
        <p:spPr>
          <a:xfrm>
            <a:off x="2953070" y="3218299"/>
            <a:ext cx="2806144" cy="828295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«Общеобразовательная школа села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Арайлы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отдела образования по Целиноградскому району» </a:t>
            </a:r>
          </a:p>
        </p:txBody>
      </p:sp>
      <p:sp>
        <p:nvSpPr>
          <p:cNvPr id="20" name="Блок-схема: знак завершения 19">
            <a:extLst>
              <a:ext uri="{FF2B5EF4-FFF2-40B4-BE49-F238E27FC236}">
                <a16:creationId xmlns:a16="http://schemas.microsoft.com/office/drawing/2014/main" id="{34650725-DC22-7F4E-2B08-C202CA7C5FDE}"/>
              </a:ext>
            </a:extLst>
          </p:cNvPr>
          <p:cNvSpPr/>
          <p:nvPr/>
        </p:nvSpPr>
        <p:spPr>
          <a:xfrm>
            <a:off x="5955478" y="3218300"/>
            <a:ext cx="3010722" cy="833602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«Основная средняя школа села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Караменды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батыра отдела образования по Целиноградскому району » </a:t>
            </a: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1AEA06D5-083C-A8CC-B978-4B4C91B04059}"/>
              </a:ext>
            </a:extLst>
          </p:cNvPr>
          <p:cNvSpPr/>
          <p:nvPr/>
        </p:nvSpPr>
        <p:spPr>
          <a:xfrm>
            <a:off x="9097089" y="3218301"/>
            <a:ext cx="2678903" cy="81590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</a:t>
            </a:r>
            <a:r>
              <a:rPr kumimoji="0" lang="kk-K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Начальная школа станции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Тастак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отдела образования по Целиноградскому району</a:t>
            </a:r>
            <a:r>
              <a:rPr kumimoji="0" lang="kk-K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4" name="Двойная стрелка вверх/вниз 33">
            <a:extLst>
              <a:ext uri="{FF2B5EF4-FFF2-40B4-BE49-F238E27FC236}">
                <a16:creationId xmlns:a16="http://schemas.microsoft.com/office/drawing/2014/main" id="{7EC4AD13-EEA8-CD99-8714-540A5AABE865}"/>
              </a:ext>
            </a:extLst>
          </p:cNvPr>
          <p:cNvSpPr/>
          <p:nvPr/>
        </p:nvSpPr>
        <p:spPr>
          <a:xfrm rot="5400000">
            <a:off x="5910253" y="1143540"/>
            <a:ext cx="227708" cy="529786"/>
          </a:xfrm>
          <a:prstGeom prst="up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6F1A55BB-B4DA-42DA-E5EC-0284E42AACC7}"/>
              </a:ext>
            </a:extLst>
          </p:cNvPr>
          <p:cNvCxnSpPr/>
          <p:nvPr/>
        </p:nvCxnSpPr>
        <p:spPr>
          <a:xfrm flipV="1">
            <a:off x="1089480" y="5600244"/>
            <a:ext cx="197443" cy="1878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B66C6B8-08C8-C414-EFEA-5A8895825712}"/>
              </a:ext>
            </a:extLst>
          </p:cNvPr>
          <p:cNvSpPr txBox="1"/>
          <p:nvPr/>
        </p:nvSpPr>
        <p:spPr>
          <a:xfrm>
            <a:off x="3970453" y="179486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F380A1D-FA7E-52D9-E178-D366F82C1F86}"/>
              </a:ext>
            </a:extLst>
          </p:cNvPr>
          <p:cNvSpPr txBox="1"/>
          <p:nvPr/>
        </p:nvSpPr>
        <p:spPr>
          <a:xfrm>
            <a:off x="4056814" y="4231105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СЛАБЫЕ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3D2DD16E-6BBA-164E-A440-1FFA73D27CA8}"/>
              </a:ext>
            </a:extLst>
          </p:cNvPr>
          <p:cNvCxnSpPr/>
          <p:nvPr/>
        </p:nvCxnSpPr>
        <p:spPr>
          <a:xfrm>
            <a:off x="323850" y="4118026"/>
            <a:ext cx="11655549" cy="9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0FE16FE-F1F6-5BE0-D994-4ECCAEB9D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725" y="1999479"/>
            <a:ext cx="2085319" cy="95105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666852A-06D0-A36C-B152-DEC5D73C6F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2336" y="1986779"/>
            <a:ext cx="2696233" cy="112176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8569A6D-7627-68F8-2167-3158DB52B1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4327" y="2012180"/>
            <a:ext cx="1919874" cy="96934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27A62A4-E37F-91CE-0491-93BA69CA38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66920" y="1999480"/>
            <a:ext cx="1945093" cy="95105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BF38204-1333-4FF7-9C3E-783EAA6125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4537" y="4437950"/>
            <a:ext cx="1018120" cy="2066723"/>
          </a:xfrm>
          <a:prstGeom prst="rect">
            <a:avLst/>
          </a:prstGeom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F263CC01-F00B-52E8-97CD-12898472EDFA}"/>
              </a:ext>
            </a:extLst>
          </p:cNvPr>
          <p:cNvGraphicFramePr>
            <a:graphicFrameLocks noGrp="1"/>
          </p:cNvGraphicFramePr>
          <p:nvPr/>
        </p:nvGraphicFramePr>
        <p:xfrm>
          <a:off x="2925045" y="4535764"/>
          <a:ext cx="997422" cy="195826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97422">
                  <a:extLst>
                    <a:ext uri="{9D8B030D-6E8A-4147-A177-3AD203B41FA5}">
                      <a16:colId xmlns:a16="http://schemas.microsoft.com/office/drawing/2014/main" val="902969122"/>
                    </a:ext>
                  </a:extLst>
                </a:gridCol>
              </a:tblGrid>
              <a:tr h="738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dirty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b="0" dirty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"Өркен-А" ЖШС "Өркен" балабақшасы</a:t>
                      </a:r>
                      <a:endParaRPr lang="ru-RU" sz="900" b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44049"/>
                  </a:ext>
                </a:extLst>
              </a:tr>
              <a:tr h="449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dirty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"Горизонт-2020" ЖШС "Шаңырақ" балабақшасы</a:t>
                      </a:r>
                      <a:endParaRPr lang="ru-RU" sz="9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436657"/>
                  </a:ext>
                </a:extLst>
              </a:tr>
              <a:tr h="5800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0" dirty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900" dirty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"Ақниет-2" ЖШС "Ақниет" балабақшасы</a:t>
                      </a:r>
                      <a:endParaRPr lang="ru-RU" sz="9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855219"/>
                  </a:ext>
                </a:extLst>
              </a:tr>
            </a:tbl>
          </a:graphicData>
        </a:graphic>
      </p:graphicFrame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DF1DEFD-9C59-9B8C-6DB6-58E0C17F5D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11735" y="4614749"/>
            <a:ext cx="1085182" cy="1889924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91737A92-AD76-13B6-C90D-6105FFF73D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77287" y="4590363"/>
            <a:ext cx="1018120" cy="193869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2B66C6B8-08C8-C414-EFEA-5A8895825712}"/>
              </a:ext>
            </a:extLst>
          </p:cNvPr>
          <p:cNvSpPr txBox="1"/>
          <p:nvPr/>
        </p:nvSpPr>
        <p:spPr>
          <a:xfrm>
            <a:off x="3983152" y="284896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graphicFrame>
        <p:nvGraphicFramePr>
          <p:cNvPr id="35" name="Таблица 34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619813" y="4578555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села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Жалгызкудук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отдела образования по Целиноградскому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294730" y="53845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305955" y="48578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293130" y="59590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2640930" y="54861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2652155" y="49594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2639330" y="60606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Таблица 41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8401613" y="4642055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«Основная средняя школа села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Мортык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отдела образования по Целиноградскому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8076530" y="54480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8087755" y="49213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8074930" y="60225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9422730" y="55496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9433955" y="50229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9421130" y="61241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50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2AF6-577B-B46A-5340-16EC1F649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F1CF6E0-FF74-2574-A4C3-555A6D3516E7}"/>
              </a:ext>
            </a:extLst>
          </p:cNvPr>
          <p:cNvGrpSpPr/>
          <p:nvPr/>
        </p:nvGrpSpPr>
        <p:grpSpPr>
          <a:xfrm>
            <a:off x="0" y="48967"/>
            <a:ext cx="12192000" cy="1009469"/>
            <a:chOff x="0" y="48968"/>
            <a:chExt cx="12192000" cy="676306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8012C13-B08B-F360-91AF-9D834CAB59C9}"/>
                </a:ext>
              </a:extLst>
            </p:cNvPr>
            <p:cNvSpPr/>
            <p:nvPr/>
          </p:nvSpPr>
          <p:spPr bwMode="auto">
            <a:xfrm>
              <a:off x="0" y="145516"/>
              <a:ext cx="11506162" cy="5132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Блок-схема: сохраненные данные 3">
              <a:extLst>
                <a:ext uri="{FF2B5EF4-FFF2-40B4-BE49-F238E27FC236}">
                  <a16:creationId xmlns:a16="http://schemas.microsoft.com/office/drawing/2014/main" id="{19873897-1500-08D8-FDCB-CD2F379D109B}"/>
                </a:ext>
              </a:extLst>
            </p:cNvPr>
            <p:cNvSpPr/>
            <p:nvPr/>
          </p:nvSpPr>
          <p:spPr bwMode="auto">
            <a:xfrm>
              <a:off x="10395508" y="48968"/>
              <a:ext cx="1796492" cy="676306"/>
            </a:xfrm>
            <a:prstGeom prst="flowChartOnlineStorag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BFD4FD-87E0-0776-3C2D-1E1DEE51AD64}"/>
              </a:ext>
            </a:extLst>
          </p:cNvPr>
          <p:cNvSpPr txBox="1"/>
          <p:nvPr/>
        </p:nvSpPr>
        <p:spPr>
          <a:xfrm>
            <a:off x="714836" y="136628"/>
            <a:ext cx="1091125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год – 4 ЦК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 год -10 ЦК</a:t>
            </a:r>
            <a:endParaRPr kumimoji="0" lang="x-non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2B36905B-AAC9-09BC-FF17-AE646C643FF3}"/>
              </a:ext>
            </a:extLst>
          </p:cNvPr>
          <p:cNvSpPr/>
          <p:nvPr/>
        </p:nvSpPr>
        <p:spPr>
          <a:xfrm>
            <a:off x="3275075" y="1058436"/>
            <a:ext cx="5037987" cy="650286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 «Әсем-Ай»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Целиноградский район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E0D7BA1A-F7F7-0E1E-2FC2-A2A5CFE7F7B4}"/>
              </a:ext>
            </a:extLst>
          </p:cNvPr>
          <p:cNvSpPr/>
          <p:nvPr/>
        </p:nvSpPr>
        <p:spPr>
          <a:xfrm flipH="1">
            <a:off x="5690835" y="1762683"/>
            <a:ext cx="206466" cy="359446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C6EEBC6-537D-1714-6EFF-315EEB318C0E}"/>
              </a:ext>
            </a:extLst>
          </p:cNvPr>
          <p:cNvSpPr/>
          <p:nvPr/>
        </p:nvSpPr>
        <p:spPr>
          <a:xfrm>
            <a:off x="75002" y="2177842"/>
            <a:ext cx="11883582" cy="394958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 о ч к и   р о с т а - 4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Стрелка вниз 17">
            <a:extLst>
              <a:ext uri="{FF2B5EF4-FFF2-40B4-BE49-F238E27FC236}">
                <a16:creationId xmlns:a16="http://schemas.microsoft.com/office/drawing/2014/main" id="{D9356A3E-B421-B461-741B-AC7556C23F7C}"/>
              </a:ext>
            </a:extLst>
          </p:cNvPr>
          <p:cNvSpPr/>
          <p:nvPr/>
        </p:nvSpPr>
        <p:spPr>
          <a:xfrm flipH="1">
            <a:off x="1316438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C206D842-FF4D-C4B4-2F86-28DAEF7DCFCF}"/>
              </a:ext>
            </a:extLst>
          </p:cNvPr>
          <p:cNvSpPr/>
          <p:nvPr/>
        </p:nvSpPr>
        <p:spPr>
          <a:xfrm>
            <a:off x="795719" y="2979316"/>
            <a:ext cx="1189100" cy="160414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Ясли- сад «</a:t>
            </a:r>
            <a:r>
              <a:rPr lang="ru-RU" sz="1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Балауса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3" name="Блок-схема: знак завершения 32">
            <a:extLst>
              <a:ext uri="{FF2B5EF4-FFF2-40B4-BE49-F238E27FC236}">
                <a16:creationId xmlns:a16="http://schemas.microsoft.com/office/drawing/2014/main" id="{7D4E816F-DF99-C3C5-9415-F3E945CC6883}"/>
              </a:ext>
            </a:extLst>
          </p:cNvPr>
          <p:cNvSpPr/>
          <p:nvPr/>
        </p:nvSpPr>
        <p:spPr>
          <a:xfrm>
            <a:off x="4003456" y="3041920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 сад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Болашақ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села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Нуресиль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4" name="Блок-схема: знак завершения 33">
            <a:extLst>
              <a:ext uri="{FF2B5EF4-FFF2-40B4-BE49-F238E27FC236}">
                <a16:creationId xmlns:a16="http://schemas.microsoft.com/office/drawing/2014/main" id="{A2D0B27C-CC62-2C47-E3D2-A6DA238EDDEA}"/>
              </a:ext>
            </a:extLst>
          </p:cNvPr>
          <p:cNvSpPr/>
          <p:nvPr/>
        </p:nvSpPr>
        <p:spPr>
          <a:xfrm>
            <a:off x="7040008" y="2986868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Ясли- сад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Әдемау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</p:txBody>
      </p:sp>
      <p:sp>
        <p:nvSpPr>
          <p:cNvPr id="42" name="Блок-схема: знак завершения 41">
            <a:extLst>
              <a:ext uri="{FF2B5EF4-FFF2-40B4-BE49-F238E27FC236}">
                <a16:creationId xmlns:a16="http://schemas.microsoft.com/office/drawing/2014/main" id="{8AEA3364-963A-5C09-1E0D-888A8645B668}"/>
              </a:ext>
            </a:extLst>
          </p:cNvPr>
          <p:cNvSpPr/>
          <p:nvPr/>
        </p:nvSpPr>
        <p:spPr>
          <a:xfrm>
            <a:off x="9767142" y="3041920"/>
            <a:ext cx="1283151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Ясли- сад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Күншуақ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48" name="Стрелка вниз 47">
            <a:extLst>
              <a:ext uri="{FF2B5EF4-FFF2-40B4-BE49-F238E27FC236}">
                <a16:creationId xmlns:a16="http://schemas.microsoft.com/office/drawing/2014/main" id="{23EAE5FB-DC42-B5B0-0961-7D61D5E312C3}"/>
              </a:ext>
            </a:extLst>
          </p:cNvPr>
          <p:cNvSpPr/>
          <p:nvPr/>
        </p:nvSpPr>
        <p:spPr>
          <a:xfrm flipH="1">
            <a:off x="4508130" y="264079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9" name="Стрелка вниз 48">
            <a:extLst>
              <a:ext uri="{FF2B5EF4-FFF2-40B4-BE49-F238E27FC236}">
                <a16:creationId xmlns:a16="http://schemas.microsoft.com/office/drawing/2014/main" id="{FC129A62-592F-A496-4775-846A372F4864}"/>
              </a:ext>
            </a:extLst>
          </p:cNvPr>
          <p:cNvSpPr/>
          <p:nvPr/>
        </p:nvSpPr>
        <p:spPr>
          <a:xfrm flipH="1">
            <a:off x="7569112" y="2572800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0" name="Стрелка вниз 49">
            <a:extLst>
              <a:ext uri="{FF2B5EF4-FFF2-40B4-BE49-F238E27FC236}">
                <a16:creationId xmlns:a16="http://schemas.microsoft.com/office/drawing/2014/main" id="{162C336A-D33E-8116-F38F-294506230007}"/>
              </a:ext>
            </a:extLst>
          </p:cNvPr>
          <p:cNvSpPr/>
          <p:nvPr/>
        </p:nvSpPr>
        <p:spPr>
          <a:xfrm flipH="1">
            <a:off x="10305632" y="2628513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" name="Блок-схема: знак завершения 57">
            <a:extLst>
              <a:ext uri="{FF2B5EF4-FFF2-40B4-BE49-F238E27FC236}">
                <a16:creationId xmlns:a16="http://schemas.microsoft.com/office/drawing/2014/main" id="{43A602F3-EC37-10FB-FC5F-035F17CD97D4}"/>
              </a:ext>
            </a:extLst>
          </p:cNvPr>
          <p:cNvSpPr/>
          <p:nvPr/>
        </p:nvSpPr>
        <p:spPr>
          <a:xfrm>
            <a:off x="723711" y="5019644"/>
            <a:ext cx="1355461" cy="1604140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Айшвария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ЖШС 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детский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сад 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Алдар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көсе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Ақбақай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KZ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д/с 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Ақжелкен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Күнбағыс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К» д/с 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Күнбағыс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9" name="Блок-схема: знак завершения 58">
            <a:extLst>
              <a:ext uri="{FF2B5EF4-FFF2-40B4-BE49-F238E27FC236}">
                <a16:creationId xmlns:a16="http://schemas.microsoft.com/office/drawing/2014/main" id="{085FE2E2-AA6D-34F5-F81E-82F3FA481103}"/>
              </a:ext>
            </a:extLst>
          </p:cNvPr>
          <p:cNvSpPr/>
          <p:nvPr/>
        </p:nvSpPr>
        <p:spPr>
          <a:xfrm>
            <a:off x="3757078" y="5120655"/>
            <a:ext cx="1494920" cy="1503129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"Өркен-А" ЖШС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д/с «Өркен»,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"Горизонт-2020" ЖШС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д/с </a:t>
            </a:r>
            <a:r>
              <a:rPr lang="kk-KZ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Шаңырақ»,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"Ақниет-2" ЖШС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д/с "Ақниет" 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0" name="Блок-схема: знак завершения 59">
            <a:extLst>
              <a:ext uri="{FF2B5EF4-FFF2-40B4-BE49-F238E27FC236}">
                <a16:creationId xmlns:a16="http://schemas.microsoft.com/office/drawing/2014/main" id="{7D1743FC-DBC0-8440-B6F4-1A1A336E438D}"/>
              </a:ext>
            </a:extLst>
          </p:cNvPr>
          <p:cNvSpPr/>
          <p:nvPr/>
        </p:nvSpPr>
        <p:spPr>
          <a:xfrm>
            <a:off x="6940003" y="5104917"/>
            <a:ext cx="1355461" cy="1389293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«Атос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Group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ЖШС д/с «Мерген»,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«Болашақ и КО» ЖШС д/с «Асем-ай», «Бәйтерек 2022» ЖШС д/с «Балапан»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" name="Блок-схема: знак завершения 60">
            <a:extLst>
              <a:ext uri="{FF2B5EF4-FFF2-40B4-BE49-F238E27FC236}">
                <a16:creationId xmlns:a16="http://schemas.microsoft.com/office/drawing/2014/main" id="{52841D70-8A3A-43E8-B876-B1F01BBB6010}"/>
              </a:ext>
            </a:extLst>
          </p:cNvPr>
          <p:cNvSpPr/>
          <p:nvPr/>
        </p:nvSpPr>
        <p:spPr>
          <a:xfrm>
            <a:off x="9844738" y="5087045"/>
            <a:ext cx="1281291" cy="13735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Айшвария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ЖШС д/с 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Тәй</a:t>
            </a: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тәй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«Универсал </a:t>
            </a:r>
            <a:r>
              <a:rPr lang="ru-RU" sz="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Кейтиринг</a:t>
            </a: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ЖШС д/с «</a:t>
            </a:r>
            <a:r>
              <a:rPr lang="ru-RU" sz="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Амеди</a:t>
            </a: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en-US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AIRUS-2020</a:t>
            </a: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ЖШС д/с «Зерде»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7" name="Стрелка вниз 66">
            <a:extLst>
              <a:ext uri="{FF2B5EF4-FFF2-40B4-BE49-F238E27FC236}">
                <a16:creationId xmlns:a16="http://schemas.microsoft.com/office/drawing/2014/main" id="{E548C3B3-7981-797A-DB8F-0F15D70B736B}"/>
              </a:ext>
            </a:extLst>
          </p:cNvPr>
          <p:cNvSpPr/>
          <p:nvPr/>
        </p:nvSpPr>
        <p:spPr>
          <a:xfrm flipH="1">
            <a:off x="1307972" y="460057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Стрелка вниз 69">
            <a:extLst>
              <a:ext uri="{FF2B5EF4-FFF2-40B4-BE49-F238E27FC236}">
                <a16:creationId xmlns:a16="http://schemas.microsoft.com/office/drawing/2014/main" id="{EE989D58-FF5B-1323-4898-CD5B9C03B143}"/>
              </a:ext>
            </a:extLst>
          </p:cNvPr>
          <p:cNvSpPr/>
          <p:nvPr/>
        </p:nvSpPr>
        <p:spPr>
          <a:xfrm flipH="1">
            <a:off x="4471894" y="4689746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2" name="Стрелка вниз 71">
            <a:extLst>
              <a:ext uri="{FF2B5EF4-FFF2-40B4-BE49-F238E27FC236}">
                <a16:creationId xmlns:a16="http://schemas.microsoft.com/office/drawing/2014/main" id="{0E91FE24-CE3D-B81D-9A56-13D28C924032}"/>
              </a:ext>
            </a:extLst>
          </p:cNvPr>
          <p:cNvSpPr/>
          <p:nvPr/>
        </p:nvSpPr>
        <p:spPr>
          <a:xfrm flipH="1">
            <a:off x="7569112" y="4656716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3" name="Стрелка вниз 72">
            <a:extLst>
              <a:ext uri="{FF2B5EF4-FFF2-40B4-BE49-F238E27FC236}">
                <a16:creationId xmlns:a16="http://schemas.microsoft.com/office/drawing/2014/main" id="{EBDA3272-2F08-7AA2-8F45-AA8C9F599CE7}"/>
              </a:ext>
            </a:extLst>
          </p:cNvPr>
          <p:cNvSpPr/>
          <p:nvPr/>
        </p:nvSpPr>
        <p:spPr>
          <a:xfrm flipH="1">
            <a:off x="10395508" y="470817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75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3649" y="14117"/>
            <a:ext cx="11715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СИНХРОНИЗАЦИЯ ДЕЯТЕЛЬНОСТИ ОРГАНИЗАЦИЙ ОБРАЗОВАНИЯ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850" y="1116320"/>
            <a:ext cx="5352595" cy="60751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СИЛЬНЫЙ: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 «Жулдыз»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1770" y="584201"/>
            <a:ext cx="5668996" cy="113963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СИЛЬНАЯ ШКОЛА: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Общеобразовательная школа №2 села Коянды отдела образования по Целиноградскому району</a:t>
            </a: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Блок-схема: знак завершения 17"/>
          <p:cNvSpPr/>
          <p:nvPr/>
        </p:nvSpPr>
        <p:spPr>
          <a:xfrm>
            <a:off x="0" y="3143321"/>
            <a:ext cx="2869210" cy="831487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«Общеобразовательная школа №1 села Коянды отдела образования по Целиноградскому району»</a:t>
            </a:r>
          </a:p>
        </p:txBody>
      </p:sp>
      <p:sp>
        <p:nvSpPr>
          <p:cNvPr id="19" name="Блок-схема: знак завершения 18"/>
          <p:cNvSpPr/>
          <p:nvPr/>
        </p:nvSpPr>
        <p:spPr>
          <a:xfrm>
            <a:off x="2983510" y="3143321"/>
            <a:ext cx="2709747" cy="827092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«Основная средняя школа села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Шубар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отдела образования по Целиноградскому району» </a:t>
            </a:r>
          </a:p>
        </p:txBody>
      </p:sp>
      <p:sp>
        <p:nvSpPr>
          <p:cNvPr id="20" name="Блок-схема: знак завершения 19"/>
          <p:cNvSpPr/>
          <p:nvPr/>
        </p:nvSpPr>
        <p:spPr>
          <a:xfrm>
            <a:off x="6289000" y="3143321"/>
            <a:ext cx="2871540" cy="78570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«Общеобразовательная школа села Софиевка отдела образования по Целиноградскому району» </a:t>
            </a: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F54D1712-AE62-3C5D-3FF1-C21D50BEFDE0}"/>
              </a:ext>
            </a:extLst>
          </p:cNvPr>
          <p:cNvSpPr/>
          <p:nvPr/>
        </p:nvSpPr>
        <p:spPr>
          <a:xfrm>
            <a:off x="9206268" y="3128385"/>
            <a:ext cx="2678903" cy="802045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</a:t>
            </a:r>
            <a:r>
              <a:rPr kumimoji="0" lang="kk-K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Начальная школа села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Аккайын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отдела образования по Целиноградскому району</a:t>
            </a:r>
            <a:r>
              <a:rPr kumimoji="0" lang="kk-K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4" name="Двойная стрелка вверх/вниз 33"/>
          <p:cNvSpPr/>
          <p:nvPr/>
        </p:nvSpPr>
        <p:spPr>
          <a:xfrm rot="5400000">
            <a:off x="5910253" y="1143540"/>
            <a:ext cx="227708" cy="529786"/>
          </a:xfrm>
          <a:prstGeom prst="up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0453" y="182026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056814" y="4180305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СЛАБЫЕ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323850" y="4118026"/>
            <a:ext cx="11655549" cy="9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знак завершения 8">
            <a:extLst>
              <a:ext uri="{FF2B5EF4-FFF2-40B4-BE49-F238E27FC236}">
                <a16:creationId xmlns:a16="http://schemas.microsoft.com/office/drawing/2014/main" id="{4C006EBC-35B2-686B-6DFD-C41563C9B446}"/>
              </a:ext>
            </a:extLst>
          </p:cNvPr>
          <p:cNvSpPr/>
          <p:nvPr/>
        </p:nvSpPr>
        <p:spPr>
          <a:xfrm>
            <a:off x="215769" y="2100698"/>
            <a:ext cx="1168518" cy="701325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Куншуак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623DB12-3FC5-962D-7AC2-0FBC17872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076" y="2018299"/>
            <a:ext cx="1548518" cy="98763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6B6E56B-224B-FB50-D0EE-771584EC23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107" y="2041661"/>
            <a:ext cx="1444877" cy="96934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9D505471-8D4C-8788-A38C-733D1BD860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2849" y="2086273"/>
            <a:ext cx="1530229" cy="926672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E0DE03D7-1D8C-4C06-F573-6739274496C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15044" y="2087998"/>
            <a:ext cx="1572904" cy="920576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198EB0A8-1ED1-4EC3-3D31-B3CDD12ABE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22306" y="2053854"/>
            <a:ext cx="1402202" cy="944962"/>
          </a:xfrm>
          <a:prstGeom prst="rect">
            <a:avLst/>
          </a:prstGeom>
        </p:spPr>
      </p:pic>
      <p:grpSp>
        <p:nvGrpSpPr>
          <p:cNvPr id="24" name="Группа 23"/>
          <p:cNvGrpSpPr/>
          <p:nvPr/>
        </p:nvGrpSpPr>
        <p:grpSpPr>
          <a:xfrm>
            <a:off x="3336391" y="4544453"/>
            <a:ext cx="1272736" cy="1891111"/>
            <a:chOff x="3666591" y="4544453"/>
            <a:chExt cx="1272736" cy="1891111"/>
          </a:xfrm>
        </p:grpSpPr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B0375055-3D61-917B-D8F9-CAE80177D1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35888" b="28064"/>
            <a:stretch/>
          </p:blipFill>
          <p:spPr>
            <a:xfrm>
              <a:off x="3666591" y="5795445"/>
              <a:ext cx="1272736" cy="640119"/>
            </a:xfrm>
            <a:prstGeom prst="rect">
              <a:avLst/>
            </a:prstGeom>
          </p:spPr>
        </p:pic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8237F951-081B-1D43-5561-464D1564C5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29389"/>
            <a:stretch/>
          </p:blipFill>
          <p:spPr>
            <a:xfrm>
              <a:off x="3666591" y="4544453"/>
              <a:ext cx="1272736" cy="1246395"/>
            </a:xfrm>
            <a:prstGeom prst="rect">
              <a:avLst/>
            </a:prstGeom>
          </p:spPr>
        </p:pic>
      </p:grpSp>
      <p:grpSp>
        <p:nvGrpSpPr>
          <p:cNvPr id="15" name="Группа 14"/>
          <p:cNvGrpSpPr/>
          <p:nvPr/>
        </p:nvGrpSpPr>
        <p:grpSpPr>
          <a:xfrm>
            <a:off x="9428945" y="4544453"/>
            <a:ext cx="1318006" cy="1811576"/>
            <a:chOff x="8903224" y="4581970"/>
            <a:chExt cx="1085182" cy="1573250"/>
          </a:xfrm>
        </p:grpSpPr>
        <p:pic>
          <p:nvPicPr>
            <p:cNvPr id="40" name="Рисунок 39">
              <a:extLst>
                <a:ext uri="{FF2B5EF4-FFF2-40B4-BE49-F238E27FC236}">
                  <a16:creationId xmlns:a16="http://schemas.microsoft.com/office/drawing/2014/main" id="{66DCB096-6870-74D1-A9F1-C81F3260C1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b="60878"/>
            <a:stretch/>
          </p:blipFill>
          <p:spPr>
            <a:xfrm>
              <a:off x="8903224" y="4581970"/>
              <a:ext cx="1085182" cy="555724"/>
            </a:xfrm>
            <a:prstGeom prst="rect">
              <a:avLst/>
            </a:prstGeom>
          </p:spPr>
        </p:pic>
        <p:pic>
          <p:nvPicPr>
            <p:cNvPr id="41" name="Рисунок 40">
              <a:extLst>
                <a:ext uri="{FF2B5EF4-FFF2-40B4-BE49-F238E27FC236}">
                  <a16:creationId xmlns:a16="http://schemas.microsoft.com/office/drawing/2014/main" id="{38243160-AEB8-2F0F-045B-FDEEAC6603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b="27031"/>
            <a:stretch/>
          </p:blipFill>
          <p:spPr>
            <a:xfrm>
              <a:off x="8903224" y="5096448"/>
              <a:ext cx="1085182" cy="1058772"/>
            </a:xfrm>
            <a:prstGeom prst="rect">
              <a:avLst/>
            </a:prstGeom>
          </p:spPr>
        </p:pic>
      </p:grpSp>
      <p:sp>
        <p:nvSpPr>
          <p:cNvPr id="55" name="TextBox 54"/>
          <p:cNvSpPr txBox="1"/>
          <p:nvPr/>
        </p:nvSpPr>
        <p:spPr>
          <a:xfrm>
            <a:off x="3970453" y="272196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133711" y="4559299"/>
            <a:ext cx="1454568" cy="1828800"/>
            <a:chOff x="133712" y="4159702"/>
            <a:chExt cx="1027643" cy="1479004"/>
          </a:xfrm>
        </p:grpSpPr>
        <p:pic>
          <p:nvPicPr>
            <p:cNvPr id="36" name="Рисунок 35">
              <a:extLst>
                <a:ext uri="{FF2B5EF4-FFF2-40B4-BE49-F238E27FC236}">
                  <a16:creationId xmlns:a16="http://schemas.microsoft.com/office/drawing/2014/main" id="{00C7ACB6-71B4-98DD-7054-D5680B6E3B2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b="26681"/>
            <a:stretch/>
          </p:blipFill>
          <p:spPr>
            <a:xfrm>
              <a:off x="133712" y="4673206"/>
              <a:ext cx="1018120" cy="965500"/>
            </a:xfrm>
            <a:prstGeom prst="rect">
              <a:avLst/>
            </a:prstGeom>
          </p:spPr>
        </p:pic>
        <p:pic>
          <p:nvPicPr>
            <p:cNvPr id="56" name="Рисунок 55">
              <a:extLst>
                <a:ext uri="{FF2B5EF4-FFF2-40B4-BE49-F238E27FC236}">
                  <a16:creationId xmlns:a16="http://schemas.microsoft.com/office/drawing/2014/main" id="{B0375055-3D61-917B-D8F9-CAE80177D1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b="61293"/>
            <a:stretch/>
          </p:blipFill>
          <p:spPr>
            <a:xfrm>
              <a:off x="143235" y="4159702"/>
              <a:ext cx="1018120" cy="549827"/>
            </a:xfrm>
            <a:prstGeom prst="rect">
              <a:avLst/>
            </a:prstGeom>
          </p:spPr>
        </p:pic>
      </p:grpSp>
      <p:grpSp>
        <p:nvGrpSpPr>
          <p:cNvPr id="22" name="Группа 21"/>
          <p:cNvGrpSpPr/>
          <p:nvPr/>
        </p:nvGrpSpPr>
        <p:grpSpPr>
          <a:xfrm>
            <a:off x="6395945" y="4552486"/>
            <a:ext cx="1285204" cy="1841060"/>
            <a:chOff x="6573745" y="4552486"/>
            <a:chExt cx="1285204" cy="1841060"/>
          </a:xfrm>
        </p:grpSpPr>
        <p:pic>
          <p:nvPicPr>
            <p:cNvPr id="39" name="Рисунок 38">
              <a:extLst>
                <a:ext uri="{FF2B5EF4-FFF2-40B4-BE49-F238E27FC236}">
                  <a16:creationId xmlns:a16="http://schemas.microsoft.com/office/drawing/2014/main" id="{D282D662-9494-158C-3D65-2D648503B6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b="25812"/>
            <a:stretch/>
          </p:blipFill>
          <p:spPr>
            <a:xfrm>
              <a:off x="6573746" y="4552486"/>
              <a:ext cx="1285203" cy="1322371"/>
            </a:xfrm>
            <a:prstGeom prst="rect">
              <a:avLst/>
            </a:prstGeom>
          </p:spPr>
        </p:pic>
        <p:pic>
          <p:nvPicPr>
            <p:cNvPr id="58" name="Рисунок 57">
              <a:extLst>
                <a:ext uri="{FF2B5EF4-FFF2-40B4-BE49-F238E27FC236}">
                  <a16:creationId xmlns:a16="http://schemas.microsoft.com/office/drawing/2014/main" id="{66DCB096-6870-74D1-A9F1-C81F3260C1E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35564" b="30458"/>
            <a:stretch/>
          </p:blipFill>
          <p:spPr>
            <a:xfrm>
              <a:off x="6573745" y="5821935"/>
              <a:ext cx="1285204" cy="571611"/>
            </a:xfrm>
            <a:prstGeom prst="rect">
              <a:avLst/>
            </a:prstGeom>
          </p:spPr>
        </p:pic>
      </p:grpSp>
      <p:graphicFrame>
        <p:nvGraphicFramePr>
          <p:cNvPr id="61" name="Таблица 60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784913" y="4578555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села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Нуресиль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отдела образования по Целиноградскому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523330" y="53845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534555" y="48578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521730" y="59590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Таблица 65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4809017" y="4587737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«Основная средняя школа села Бирлик отдела образования по Целиноградскому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495130" y="54734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506355" y="49467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493530" y="60479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Таблица 69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7895585" y="4559300"/>
          <a:ext cx="1049055" cy="176125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61257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«Основная средняя школа села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Жанажол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отдела образования по Целиноградскому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593930" y="54988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605155" y="49721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592330" y="60733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Таблица 79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0943585" y="4559300"/>
          <a:ext cx="1049055" cy="176125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61257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«Основная средняя школа села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Опан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отдела образования по Целиноградскому району 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810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2AF6-577B-B46A-5340-16EC1F649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F1CF6E0-FF74-2574-A4C3-555A6D3516E7}"/>
              </a:ext>
            </a:extLst>
          </p:cNvPr>
          <p:cNvGrpSpPr/>
          <p:nvPr/>
        </p:nvGrpSpPr>
        <p:grpSpPr>
          <a:xfrm>
            <a:off x="0" y="48967"/>
            <a:ext cx="12192000" cy="1009469"/>
            <a:chOff x="0" y="48968"/>
            <a:chExt cx="12192000" cy="676306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8012C13-B08B-F360-91AF-9D834CAB59C9}"/>
                </a:ext>
              </a:extLst>
            </p:cNvPr>
            <p:cNvSpPr/>
            <p:nvPr/>
          </p:nvSpPr>
          <p:spPr bwMode="auto">
            <a:xfrm>
              <a:off x="0" y="145516"/>
              <a:ext cx="11506162" cy="5132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Блок-схема: сохраненные данные 3">
              <a:extLst>
                <a:ext uri="{FF2B5EF4-FFF2-40B4-BE49-F238E27FC236}">
                  <a16:creationId xmlns:a16="http://schemas.microsoft.com/office/drawing/2014/main" id="{19873897-1500-08D8-FDCB-CD2F379D109B}"/>
                </a:ext>
              </a:extLst>
            </p:cNvPr>
            <p:cNvSpPr/>
            <p:nvPr/>
          </p:nvSpPr>
          <p:spPr bwMode="auto">
            <a:xfrm>
              <a:off x="10395508" y="48968"/>
              <a:ext cx="1796492" cy="676306"/>
            </a:xfrm>
            <a:prstGeom prst="flowChartOnlineStorag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BFD4FD-87E0-0776-3C2D-1E1DEE51AD64}"/>
              </a:ext>
            </a:extLst>
          </p:cNvPr>
          <p:cNvSpPr txBox="1"/>
          <p:nvPr/>
        </p:nvSpPr>
        <p:spPr>
          <a:xfrm>
            <a:off x="714836" y="136628"/>
            <a:ext cx="1091125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год – 4 ЦК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 год -10 ЦК</a:t>
            </a:r>
            <a:endParaRPr kumimoji="0" lang="x-non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2B36905B-AAC9-09BC-FF17-AE646C643FF3}"/>
              </a:ext>
            </a:extLst>
          </p:cNvPr>
          <p:cNvSpPr/>
          <p:nvPr/>
        </p:nvSpPr>
        <p:spPr>
          <a:xfrm>
            <a:off x="3275075" y="1058436"/>
            <a:ext cx="5037987" cy="650286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 «Жулдыз»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Целиноградский район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E0D7BA1A-F7F7-0E1E-2FC2-A2A5CFE7F7B4}"/>
              </a:ext>
            </a:extLst>
          </p:cNvPr>
          <p:cNvSpPr/>
          <p:nvPr/>
        </p:nvSpPr>
        <p:spPr>
          <a:xfrm flipH="1">
            <a:off x="5690835" y="1762683"/>
            <a:ext cx="206466" cy="359446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C6EEBC6-537D-1714-6EFF-315EEB318C0E}"/>
              </a:ext>
            </a:extLst>
          </p:cNvPr>
          <p:cNvSpPr/>
          <p:nvPr/>
        </p:nvSpPr>
        <p:spPr>
          <a:xfrm>
            <a:off x="75002" y="2177842"/>
            <a:ext cx="11883582" cy="394958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 о ч к и   р о с т а - 6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Стрелка вниз 17">
            <a:extLst>
              <a:ext uri="{FF2B5EF4-FFF2-40B4-BE49-F238E27FC236}">
                <a16:creationId xmlns:a16="http://schemas.microsoft.com/office/drawing/2014/main" id="{D9356A3E-B421-B461-741B-AC7556C23F7C}"/>
              </a:ext>
            </a:extLst>
          </p:cNvPr>
          <p:cNvSpPr/>
          <p:nvPr/>
        </p:nvSpPr>
        <p:spPr>
          <a:xfrm flipH="1">
            <a:off x="1316438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C206D842-FF4D-C4B4-2F86-28DAEF7DCFCF}"/>
              </a:ext>
            </a:extLst>
          </p:cNvPr>
          <p:cNvSpPr/>
          <p:nvPr/>
        </p:nvSpPr>
        <p:spPr>
          <a:xfrm>
            <a:off x="795719" y="2979316"/>
            <a:ext cx="1189100" cy="160414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Куншуак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3" name="Блок-схема: знак завершения 32">
            <a:extLst>
              <a:ext uri="{FF2B5EF4-FFF2-40B4-BE49-F238E27FC236}">
                <a16:creationId xmlns:a16="http://schemas.microsoft.com/office/drawing/2014/main" id="{7D4E816F-DF99-C3C5-9415-F3E945CC6883}"/>
              </a:ext>
            </a:extLst>
          </p:cNvPr>
          <p:cNvSpPr/>
          <p:nvPr/>
        </p:nvSpPr>
        <p:spPr>
          <a:xfrm>
            <a:off x="2953733" y="2986868"/>
            <a:ext cx="1300421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Солнышко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4" name="Блок-схема: знак завершения 33">
            <a:extLst>
              <a:ext uri="{FF2B5EF4-FFF2-40B4-BE49-F238E27FC236}">
                <a16:creationId xmlns:a16="http://schemas.microsoft.com/office/drawing/2014/main" id="{A2D0B27C-CC62-2C47-E3D2-A6DA238EDDEA}"/>
              </a:ext>
            </a:extLst>
          </p:cNvPr>
          <p:cNvSpPr/>
          <p:nvPr/>
        </p:nvSpPr>
        <p:spPr>
          <a:xfrm>
            <a:off x="5060579" y="2979316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ошақан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2" name="Блок-схема: знак завершения 41">
            <a:extLst>
              <a:ext uri="{FF2B5EF4-FFF2-40B4-BE49-F238E27FC236}">
                <a16:creationId xmlns:a16="http://schemas.microsoft.com/office/drawing/2014/main" id="{8AEA3364-963A-5C09-1E0D-888A8645B668}"/>
              </a:ext>
            </a:extLst>
          </p:cNvPr>
          <p:cNvSpPr/>
          <p:nvPr/>
        </p:nvSpPr>
        <p:spPr>
          <a:xfrm>
            <a:off x="6880121" y="3060472"/>
            <a:ext cx="1283151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Деский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Әсем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-ай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3" name="Блок-схема: знак завершения 42">
            <a:extLst>
              <a:ext uri="{FF2B5EF4-FFF2-40B4-BE49-F238E27FC236}">
                <a16:creationId xmlns:a16="http://schemas.microsoft.com/office/drawing/2014/main" id="{B2CF8029-DADE-A113-5CD2-80670F3187EC}"/>
              </a:ext>
            </a:extLst>
          </p:cNvPr>
          <p:cNvSpPr/>
          <p:nvPr/>
        </p:nvSpPr>
        <p:spPr>
          <a:xfrm>
            <a:off x="8821410" y="3046339"/>
            <a:ext cx="1309807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Детский-сад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«Аялы-ай»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4" name="Блок-схема: знак завершения 43">
            <a:extLst>
              <a:ext uri="{FF2B5EF4-FFF2-40B4-BE49-F238E27FC236}">
                <a16:creationId xmlns:a16="http://schemas.microsoft.com/office/drawing/2014/main" id="{0B4AF1B1-8BE6-3973-5DE6-B63658559FEF}"/>
              </a:ext>
            </a:extLst>
          </p:cNvPr>
          <p:cNvSpPr/>
          <p:nvPr/>
        </p:nvSpPr>
        <p:spPr>
          <a:xfrm>
            <a:off x="10488621" y="3016230"/>
            <a:ext cx="1309807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Балауса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8" name="Стрелка вниз 47">
            <a:extLst>
              <a:ext uri="{FF2B5EF4-FFF2-40B4-BE49-F238E27FC236}">
                <a16:creationId xmlns:a16="http://schemas.microsoft.com/office/drawing/2014/main" id="{23EAE5FB-DC42-B5B0-0961-7D61D5E312C3}"/>
              </a:ext>
            </a:extLst>
          </p:cNvPr>
          <p:cNvSpPr/>
          <p:nvPr/>
        </p:nvSpPr>
        <p:spPr>
          <a:xfrm flipH="1">
            <a:off x="3458408" y="2649419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9" name="Стрелка вниз 48">
            <a:extLst>
              <a:ext uri="{FF2B5EF4-FFF2-40B4-BE49-F238E27FC236}">
                <a16:creationId xmlns:a16="http://schemas.microsoft.com/office/drawing/2014/main" id="{FC129A62-592F-A496-4775-846A372F4864}"/>
              </a:ext>
            </a:extLst>
          </p:cNvPr>
          <p:cNvSpPr/>
          <p:nvPr/>
        </p:nvSpPr>
        <p:spPr>
          <a:xfrm flipH="1">
            <a:off x="5546483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0" name="Стрелка вниз 49">
            <a:extLst>
              <a:ext uri="{FF2B5EF4-FFF2-40B4-BE49-F238E27FC236}">
                <a16:creationId xmlns:a16="http://schemas.microsoft.com/office/drawing/2014/main" id="{162C336A-D33E-8116-F38F-294506230007}"/>
              </a:ext>
            </a:extLst>
          </p:cNvPr>
          <p:cNvSpPr/>
          <p:nvPr/>
        </p:nvSpPr>
        <p:spPr>
          <a:xfrm flipH="1">
            <a:off x="7431820" y="263216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1" name="Стрелка вниз 50">
            <a:extLst>
              <a:ext uri="{FF2B5EF4-FFF2-40B4-BE49-F238E27FC236}">
                <a16:creationId xmlns:a16="http://schemas.microsoft.com/office/drawing/2014/main" id="{44FFC938-8812-4B36-2CE4-D460A6097DFC}"/>
              </a:ext>
            </a:extLst>
          </p:cNvPr>
          <p:cNvSpPr/>
          <p:nvPr/>
        </p:nvSpPr>
        <p:spPr>
          <a:xfrm flipH="1">
            <a:off x="9446791" y="264595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2" name="Стрелка вниз 51">
            <a:extLst>
              <a:ext uri="{FF2B5EF4-FFF2-40B4-BE49-F238E27FC236}">
                <a16:creationId xmlns:a16="http://schemas.microsoft.com/office/drawing/2014/main" id="{01B725DD-97FE-9EFC-FF95-A5FE247C80D6}"/>
              </a:ext>
            </a:extLst>
          </p:cNvPr>
          <p:cNvSpPr/>
          <p:nvPr/>
        </p:nvSpPr>
        <p:spPr>
          <a:xfrm flipH="1">
            <a:off x="11112689" y="2624904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" name="Блок-схема: знак завершения 57">
            <a:extLst>
              <a:ext uri="{FF2B5EF4-FFF2-40B4-BE49-F238E27FC236}">
                <a16:creationId xmlns:a16="http://schemas.microsoft.com/office/drawing/2014/main" id="{43A602F3-EC37-10FB-FC5F-035F17CD97D4}"/>
              </a:ext>
            </a:extLst>
          </p:cNvPr>
          <p:cNvSpPr/>
          <p:nvPr/>
        </p:nvSpPr>
        <p:spPr>
          <a:xfrm>
            <a:off x="723711" y="5019644"/>
            <a:ext cx="1281291" cy="13620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при КГУ «ООШ села Жарлыкөл»,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при КГУ «ООШ села» </a:t>
            </a:r>
          </a:p>
        </p:txBody>
      </p:sp>
      <p:sp>
        <p:nvSpPr>
          <p:cNvPr id="59" name="Блок-схема: знак завершения 58">
            <a:extLst>
              <a:ext uri="{FF2B5EF4-FFF2-40B4-BE49-F238E27FC236}">
                <a16:creationId xmlns:a16="http://schemas.microsoft.com/office/drawing/2014/main" id="{085FE2E2-AA6D-34F5-F81E-82F3FA481103}"/>
              </a:ext>
            </a:extLst>
          </p:cNvPr>
          <p:cNvSpPr/>
          <p:nvPr/>
        </p:nvSpPr>
        <p:spPr>
          <a:xfrm>
            <a:off x="2907638" y="5071306"/>
            <a:ext cx="1281291" cy="1373555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при КГУ «ООШ села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Төңкеріс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при КГУ «ООШ села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Ынтымақ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</p:txBody>
      </p:sp>
      <p:sp>
        <p:nvSpPr>
          <p:cNvPr id="60" name="Блок-схема: знак завершения 59">
            <a:extLst>
              <a:ext uri="{FF2B5EF4-FFF2-40B4-BE49-F238E27FC236}">
                <a16:creationId xmlns:a16="http://schemas.microsoft.com/office/drawing/2014/main" id="{7D1743FC-DBC0-8440-B6F4-1A1A336E438D}"/>
              </a:ext>
            </a:extLst>
          </p:cNvPr>
          <p:cNvSpPr/>
          <p:nvPr/>
        </p:nvSpPr>
        <p:spPr>
          <a:xfrm>
            <a:off x="5013104" y="5040040"/>
            <a:ext cx="1355461" cy="1389293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при КГУ «ООШ села  Приречное», МЦ при КГУ «ООШ села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Қызылжар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</a:t>
            </a:r>
          </a:p>
        </p:txBody>
      </p:sp>
      <p:sp>
        <p:nvSpPr>
          <p:cNvPr id="61" name="Блок-схема: знак завершения 60">
            <a:extLst>
              <a:ext uri="{FF2B5EF4-FFF2-40B4-BE49-F238E27FC236}">
                <a16:creationId xmlns:a16="http://schemas.microsoft.com/office/drawing/2014/main" id="{52841D70-8A3A-43E8-B876-B1F01BBB6010}"/>
              </a:ext>
            </a:extLst>
          </p:cNvPr>
          <p:cNvSpPr/>
          <p:nvPr/>
        </p:nvSpPr>
        <p:spPr>
          <a:xfrm>
            <a:off x="6941728" y="5112787"/>
            <a:ext cx="1281291" cy="13735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при КГУ «ООШ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Қызылсуат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», </a:t>
            </a:r>
          </a:p>
          <a:p>
            <a:pPr algn="ctr"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при КГУ «ООШ села 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ыныс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5" name="Блок-схема: знак завершения 64">
            <a:extLst>
              <a:ext uri="{FF2B5EF4-FFF2-40B4-BE49-F238E27FC236}">
                <a16:creationId xmlns:a16="http://schemas.microsoft.com/office/drawing/2014/main" id="{903F65B6-A26F-5380-CEE9-E4E6FBF119A1}"/>
              </a:ext>
            </a:extLst>
          </p:cNvPr>
          <p:cNvSpPr/>
          <p:nvPr/>
        </p:nvSpPr>
        <p:spPr>
          <a:xfrm>
            <a:off x="8956700" y="5090245"/>
            <a:ext cx="1159934" cy="138134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села Арайлы,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при КГУ «ООШ села Жаңа жол»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6" name="Блок-схема: знак завершения 65">
            <a:extLst>
              <a:ext uri="{FF2B5EF4-FFF2-40B4-BE49-F238E27FC236}">
                <a16:creationId xmlns:a16="http://schemas.microsoft.com/office/drawing/2014/main" id="{C365481C-C4DB-1F4A-101D-4651CC42F7E2}"/>
              </a:ext>
            </a:extLst>
          </p:cNvPr>
          <p:cNvSpPr/>
          <p:nvPr/>
        </p:nvSpPr>
        <p:spPr>
          <a:xfrm>
            <a:off x="10562601" y="5047986"/>
            <a:ext cx="1309807" cy="1381347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Айбала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при КГУ «ООШ Шалкар»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7" name="Стрелка вниз 66">
            <a:extLst>
              <a:ext uri="{FF2B5EF4-FFF2-40B4-BE49-F238E27FC236}">
                <a16:creationId xmlns:a16="http://schemas.microsoft.com/office/drawing/2014/main" id="{E548C3B3-7981-797A-DB8F-0F15D70B736B}"/>
              </a:ext>
            </a:extLst>
          </p:cNvPr>
          <p:cNvSpPr/>
          <p:nvPr/>
        </p:nvSpPr>
        <p:spPr>
          <a:xfrm flipH="1">
            <a:off x="1307972" y="460057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8" name="Стрелка вниз 67">
            <a:extLst>
              <a:ext uri="{FF2B5EF4-FFF2-40B4-BE49-F238E27FC236}">
                <a16:creationId xmlns:a16="http://schemas.microsoft.com/office/drawing/2014/main" id="{ADE7D09F-4E12-D896-6AE3-C968A84AB568}"/>
              </a:ext>
            </a:extLst>
          </p:cNvPr>
          <p:cNvSpPr/>
          <p:nvPr/>
        </p:nvSpPr>
        <p:spPr>
          <a:xfrm flipH="1">
            <a:off x="11145334" y="4644973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Стрелка вниз 69">
            <a:extLst>
              <a:ext uri="{FF2B5EF4-FFF2-40B4-BE49-F238E27FC236}">
                <a16:creationId xmlns:a16="http://schemas.microsoft.com/office/drawing/2014/main" id="{EE989D58-FF5B-1323-4898-CD5B9C03B143}"/>
              </a:ext>
            </a:extLst>
          </p:cNvPr>
          <p:cNvSpPr/>
          <p:nvPr/>
        </p:nvSpPr>
        <p:spPr>
          <a:xfrm flipH="1">
            <a:off x="3458408" y="4617520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2" name="Стрелка вниз 71">
            <a:extLst>
              <a:ext uri="{FF2B5EF4-FFF2-40B4-BE49-F238E27FC236}">
                <a16:creationId xmlns:a16="http://schemas.microsoft.com/office/drawing/2014/main" id="{0E91FE24-CE3D-B81D-9A56-13D28C924032}"/>
              </a:ext>
            </a:extLst>
          </p:cNvPr>
          <p:cNvSpPr/>
          <p:nvPr/>
        </p:nvSpPr>
        <p:spPr>
          <a:xfrm flipH="1">
            <a:off x="5511083" y="465375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3" name="Стрелка вниз 72">
            <a:extLst>
              <a:ext uri="{FF2B5EF4-FFF2-40B4-BE49-F238E27FC236}">
                <a16:creationId xmlns:a16="http://schemas.microsoft.com/office/drawing/2014/main" id="{EBDA3272-2F08-7AA2-8F45-AA8C9F599CE7}"/>
              </a:ext>
            </a:extLst>
          </p:cNvPr>
          <p:cNvSpPr/>
          <p:nvPr/>
        </p:nvSpPr>
        <p:spPr>
          <a:xfrm flipH="1">
            <a:off x="7435176" y="469795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5" name="Стрелка вниз 74">
            <a:extLst>
              <a:ext uri="{FF2B5EF4-FFF2-40B4-BE49-F238E27FC236}">
                <a16:creationId xmlns:a16="http://schemas.microsoft.com/office/drawing/2014/main" id="{B9F77C54-7924-799D-25E4-835A20812883}"/>
              </a:ext>
            </a:extLst>
          </p:cNvPr>
          <p:cNvSpPr/>
          <p:nvPr/>
        </p:nvSpPr>
        <p:spPr>
          <a:xfrm flipH="1">
            <a:off x="9455600" y="467331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02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9861D-E544-8B06-E9E8-54DF8462C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49DCCFF-2B0E-ABA0-5B2D-0008B7FE83E9}"/>
              </a:ext>
            </a:extLst>
          </p:cNvPr>
          <p:cNvSpPr/>
          <p:nvPr/>
        </p:nvSpPr>
        <p:spPr>
          <a:xfrm>
            <a:off x="263649" y="14117"/>
            <a:ext cx="11715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СИНХРОНИЗАЦИЯ ДЕЯТЕЛЬНОСТИ ОРГАНИЗАЦИЙ ОБРАЗОВАНИЯ 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972B3E0C-1B88-1107-0491-D35C8E74BF74}"/>
              </a:ext>
            </a:extLst>
          </p:cNvPr>
          <p:cNvSpPr/>
          <p:nvPr/>
        </p:nvSpPr>
        <p:spPr>
          <a:xfrm>
            <a:off x="323850" y="1116320"/>
            <a:ext cx="5352595" cy="60751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СИЛЬНЫЙ: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 сад  «Еркежан»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E1369EB-5A68-600A-5A46-0211574E8463}"/>
              </a:ext>
            </a:extLst>
          </p:cNvPr>
          <p:cNvSpPr/>
          <p:nvPr/>
        </p:nvSpPr>
        <p:spPr>
          <a:xfrm>
            <a:off x="6371770" y="578481"/>
            <a:ext cx="5668996" cy="1145353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СИЛЬНАЯ ШКОЛА: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«Общеобразовательная школа № 2 города Атбасар отдела образования по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Атбасарскому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району управления образования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Акмолинской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области»</a:t>
            </a:r>
          </a:p>
        </p:txBody>
      </p:sp>
      <p:sp>
        <p:nvSpPr>
          <p:cNvPr id="18" name="Блок-схема: знак завершения 17">
            <a:extLst>
              <a:ext uri="{FF2B5EF4-FFF2-40B4-BE49-F238E27FC236}">
                <a16:creationId xmlns:a16="http://schemas.microsoft.com/office/drawing/2014/main" id="{3143AB5A-7577-BFF6-E144-8B988BBF9314}"/>
              </a:ext>
            </a:extLst>
          </p:cNvPr>
          <p:cNvSpPr/>
          <p:nvPr/>
        </p:nvSpPr>
        <p:spPr>
          <a:xfrm>
            <a:off x="129299" y="3183031"/>
            <a:ext cx="5160341" cy="83882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КГУ «Общеобразовательная школа № 1 села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Бастау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отдела образования по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Атбасарскому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району управления образования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Акмолинской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области»</a:t>
            </a:r>
          </a:p>
        </p:txBody>
      </p:sp>
      <p:sp>
        <p:nvSpPr>
          <p:cNvPr id="20" name="Блок-схема: знак завершения 19">
            <a:extLst>
              <a:ext uri="{FF2B5EF4-FFF2-40B4-BE49-F238E27FC236}">
                <a16:creationId xmlns:a16="http://schemas.microsoft.com/office/drawing/2014/main" id="{E249EF3C-698B-B725-3929-C9DFDEA6F7E7}"/>
              </a:ext>
            </a:extLst>
          </p:cNvPr>
          <p:cNvSpPr/>
          <p:nvPr/>
        </p:nvSpPr>
        <p:spPr>
          <a:xfrm>
            <a:off x="6501561" y="3222520"/>
            <a:ext cx="5488573" cy="80353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КГУ «Общеобразовательная школа № 1 села Мариновка отдела образования по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Атбасарскому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району управления образования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Акмолинской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области»</a:t>
            </a:r>
          </a:p>
        </p:txBody>
      </p:sp>
      <p:sp>
        <p:nvSpPr>
          <p:cNvPr id="34" name="Двойная стрелка вверх/вниз 33">
            <a:extLst>
              <a:ext uri="{FF2B5EF4-FFF2-40B4-BE49-F238E27FC236}">
                <a16:creationId xmlns:a16="http://schemas.microsoft.com/office/drawing/2014/main" id="{F3A05231-3F24-371F-D6AD-1B6395EE86AD}"/>
              </a:ext>
            </a:extLst>
          </p:cNvPr>
          <p:cNvSpPr/>
          <p:nvPr/>
        </p:nvSpPr>
        <p:spPr>
          <a:xfrm rot="5400000">
            <a:off x="5910253" y="1143540"/>
            <a:ext cx="227708" cy="529786"/>
          </a:xfrm>
          <a:prstGeom prst="up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1BE29C-2A5B-7105-C7F4-2A2C2A5D3027}"/>
              </a:ext>
            </a:extLst>
          </p:cNvPr>
          <p:cNvSpPr txBox="1"/>
          <p:nvPr/>
        </p:nvSpPr>
        <p:spPr>
          <a:xfrm>
            <a:off x="3970453" y="182026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B2D37DA-059A-246B-5F17-720C6D1DA116}"/>
              </a:ext>
            </a:extLst>
          </p:cNvPr>
          <p:cNvSpPr txBox="1"/>
          <p:nvPr/>
        </p:nvSpPr>
        <p:spPr>
          <a:xfrm>
            <a:off x="4056814" y="4154105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СЛАБЫЕ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1797FCEF-6808-99A1-A5B0-F74006788036}"/>
              </a:ext>
            </a:extLst>
          </p:cNvPr>
          <p:cNvCxnSpPr/>
          <p:nvPr/>
        </p:nvCxnSpPr>
        <p:spPr>
          <a:xfrm>
            <a:off x="323850" y="4118026"/>
            <a:ext cx="11655549" cy="9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D1D528E-0F9A-01B7-AB95-728022D4A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28" y="2101818"/>
            <a:ext cx="1963082" cy="95105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4DC9EAC-63C8-C40B-0FBE-71D1BA1C05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7851" y="2101818"/>
            <a:ext cx="1963082" cy="95105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6E2E935-72BE-D1EC-0AAE-9C1A4C746F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4804" y="2093153"/>
            <a:ext cx="1851948" cy="98763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5E8053D-D1B9-DDDD-A9E8-73D0B2DB90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03774" y="2101818"/>
            <a:ext cx="1842636" cy="987638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0AF89B8-7C0C-C8D9-7D78-7757B6D802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80389" y="2101818"/>
            <a:ext cx="1868794" cy="951058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29A8FF69-383E-423D-E095-E8EFB773D2D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743" y="4497056"/>
            <a:ext cx="1288170" cy="1535581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7C003AA3-9335-5A78-A9B5-763D30F347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54355" y="4485278"/>
            <a:ext cx="1427562" cy="1335140"/>
          </a:xfrm>
          <a:prstGeom prst="rect">
            <a:avLst/>
          </a:prstGeom>
        </p:spPr>
      </p:pic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48361040-22F4-84B5-54DA-39F7D2031C1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34882"/>
          <a:stretch/>
        </p:blipFill>
        <p:spPr>
          <a:xfrm>
            <a:off x="6351581" y="4508040"/>
            <a:ext cx="1377815" cy="837658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BD029C68-C2CB-F2B6-7DA4-33D7887B269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b="65745"/>
          <a:stretch/>
        </p:blipFill>
        <p:spPr>
          <a:xfrm>
            <a:off x="9602574" y="4329146"/>
            <a:ext cx="1127858" cy="432290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E0BF99EE-EB4B-9AF5-1FF2-C4D0C926D1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02574" y="4684376"/>
            <a:ext cx="1127858" cy="1841152"/>
          </a:xfrm>
          <a:prstGeom prst="rect">
            <a:avLst/>
          </a:prstGeom>
        </p:spPr>
      </p:pic>
      <p:graphicFrame>
        <p:nvGraphicFramePr>
          <p:cNvPr id="57" name="Таблица 56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4786978" y="4510143"/>
          <a:ext cx="1017037" cy="171420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17037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142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«Основная средняя школа станции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Адыр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отдела образования по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Атбасарскому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graphicFrame>
        <p:nvGraphicFramePr>
          <p:cNvPr id="58" name="Таблица 57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569013" y="4464255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села Тельмана отдела образования по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Атбасарскому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graphicFrame>
        <p:nvGraphicFramePr>
          <p:cNvPr id="60" name="Таблица 59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7986093" y="4541601"/>
          <a:ext cx="1045505" cy="1707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550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07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«Основная средняя школа села Родионовка отдела образования по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Атбасарскому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graphicFrame>
        <p:nvGraphicFramePr>
          <p:cNvPr id="61" name="Таблица 60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0915046" y="4338772"/>
          <a:ext cx="1039528" cy="206009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39528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20600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«Основная средняя школа села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Бейс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-Хазрет отдела образования по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Атбасарскому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району»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CF1BE29C-2A5B-7105-C7F4-2A2C2A5D3027}"/>
              </a:ext>
            </a:extLst>
          </p:cNvPr>
          <p:cNvSpPr txBox="1"/>
          <p:nvPr/>
        </p:nvSpPr>
        <p:spPr>
          <a:xfrm>
            <a:off x="3959228" y="283891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307430" y="52702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533075" y="4695601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318655" y="47435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305830" y="58447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520580" y="5124269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518980" y="5626156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48361040-22F4-84B5-54DA-39F7D2031C1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66124"/>
          <a:stretch/>
        </p:blipFill>
        <p:spPr>
          <a:xfrm>
            <a:off x="3153741" y="5753981"/>
            <a:ext cx="1423097" cy="435768"/>
          </a:xfrm>
          <a:prstGeom prst="rect">
            <a:avLst/>
          </a:prstGeom>
        </p:spPr>
      </p:pic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517271" y="5971865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BD029C68-C2CB-F2B6-7DA4-33D7887B269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28380"/>
          <a:stretch/>
        </p:blipFill>
        <p:spPr>
          <a:xfrm>
            <a:off x="6353290" y="5345697"/>
            <a:ext cx="1376105" cy="903824"/>
          </a:xfrm>
          <a:prstGeom prst="rect">
            <a:avLst/>
          </a:prstGeom>
        </p:spPr>
      </p:pic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669225" y="4771001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666355" y="5199669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684005" y="5701556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701546" y="6047265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674070" y="4593416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652265" y="5435972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674624" y="5800240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635569" y="6220646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099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2AF6-577B-B46A-5340-16EC1F649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F1CF6E0-FF74-2574-A4C3-555A6D3516E7}"/>
              </a:ext>
            </a:extLst>
          </p:cNvPr>
          <p:cNvGrpSpPr/>
          <p:nvPr/>
        </p:nvGrpSpPr>
        <p:grpSpPr>
          <a:xfrm>
            <a:off x="0" y="48967"/>
            <a:ext cx="12192000" cy="1009469"/>
            <a:chOff x="0" y="48968"/>
            <a:chExt cx="12192000" cy="676306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8012C13-B08B-F360-91AF-9D834CAB59C9}"/>
                </a:ext>
              </a:extLst>
            </p:cNvPr>
            <p:cNvSpPr/>
            <p:nvPr/>
          </p:nvSpPr>
          <p:spPr bwMode="auto">
            <a:xfrm>
              <a:off x="0" y="145516"/>
              <a:ext cx="11506162" cy="5132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Блок-схема: сохраненные данные 3">
              <a:extLst>
                <a:ext uri="{FF2B5EF4-FFF2-40B4-BE49-F238E27FC236}">
                  <a16:creationId xmlns:a16="http://schemas.microsoft.com/office/drawing/2014/main" id="{19873897-1500-08D8-FDCB-CD2F379D109B}"/>
                </a:ext>
              </a:extLst>
            </p:cNvPr>
            <p:cNvSpPr/>
            <p:nvPr/>
          </p:nvSpPr>
          <p:spPr bwMode="auto">
            <a:xfrm>
              <a:off x="10395508" y="48968"/>
              <a:ext cx="1796492" cy="676306"/>
            </a:xfrm>
            <a:prstGeom prst="flowChartOnlineStorag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BFD4FD-87E0-0776-3C2D-1E1DEE51AD64}"/>
              </a:ext>
            </a:extLst>
          </p:cNvPr>
          <p:cNvSpPr txBox="1"/>
          <p:nvPr/>
        </p:nvSpPr>
        <p:spPr>
          <a:xfrm>
            <a:off x="714836" y="136628"/>
            <a:ext cx="1091125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год – 4 ЦК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 год -10 ЦК</a:t>
            </a:r>
            <a:endParaRPr kumimoji="0" lang="x-non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2B36905B-AAC9-09BC-FF17-AE646C643FF3}"/>
              </a:ext>
            </a:extLst>
          </p:cNvPr>
          <p:cNvSpPr/>
          <p:nvPr/>
        </p:nvSpPr>
        <p:spPr>
          <a:xfrm>
            <a:off x="3275075" y="1058436"/>
            <a:ext cx="5037987" cy="650286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 сад  «Еркежан»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Атбасарский  район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E0D7BA1A-F7F7-0E1E-2FC2-A2A5CFE7F7B4}"/>
              </a:ext>
            </a:extLst>
          </p:cNvPr>
          <p:cNvSpPr/>
          <p:nvPr/>
        </p:nvSpPr>
        <p:spPr>
          <a:xfrm flipH="1">
            <a:off x="5690835" y="1762683"/>
            <a:ext cx="206466" cy="359446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C6EEBC6-537D-1714-6EFF-315EEB318C0E}"/>
              </a:ext>
            </a:extLst>
          </p:cNvPr>
          <p:cNvSpPr/>
          <p:nvPr/>
        </p:nvSpPr>
        <p:spPr>
          <a:xfrm>
            <a:off x="75002" y="2177842"/>
            <a:ext cx="11883582" cy="394958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 о ч к и   р о с т а - 5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Стрелка вниз 17">
            <a:extLst>
              <a:ext uri="{FF2B5EF4-FFF2-40B4-BE49-F238E27FC236}">
                <a16:creationId xmlns:a16="http://schemas.microsoft.com/office/drawing/2014/main" id="{D9356A3E-B421-B461-741B-AC7556C23F7C}"/>
              </a:ext>
            </a:extLst>
          </p:cNvPr>
          <p:cNvSpPr/>
          <p:nvPr/>
        </p:nvSpPr>
        <p:spPr>
          <a:xfrm flipH="1">
            <a:off x="1316438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C206D842-FF4D-C4B4-2F86-28DAEF7DCFCF}"/>
              </a:ext>
            </a:extLst>
          </p:cNvPr>
          <p:cNvSpPr/>
          <p:nvPr/>
        </p:nvSpPr>
        <p:spPr>
          <a:xfrm>
            <a:off x="714836" y="2979316"/>
            <a:ext cx="1432471" cy="160414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Алтын 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бесік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3" name="Блок-схема: знак завершения 32">
            <a:extLst>
              <a:ext uri="{FF2B5EF4-FFF2-40B4-BE49-F238E27FC236}">
                <a16:creationId xmlns:a16="http://schemas.microsoft.com/office/drawing/2014/main" id="{7D4E816F-DF99-C3C5-9415-F3E945CC6883}"/>
              </a:ext>
            </a:extLst>
          </p:cNvPr>
          <p:cNvSpPr/>
          <p:nvPr/>
        </p:nvSpPr>
        <p:spPr>
          <a:xfrm>
            <a:off x="3368795" y="3024017"/>
            <a:ext cx="1300421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Қарлығаш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4" name="Блок-схема: знак завершения 33">
            <a:extLst>
              <a:ext uri="{FF2B5EF4-FFF2-40B4-BE49-F238E27FC236}">
                <a16:creationId xmlns:a16="http://schemas.microsoft.com/office/drawing/2014/main" id="{A2D0B27C-CC62-2C47-E3D2-A6DA238EDDEA}"/>
              </a:ext>
            </a:extLst>
          </p:cNvPr>
          <p:cNvSpPr/>
          <p:nvPr/>
        </p:nvSpPr>
        <p:spPr>
          <a:xfrm>
            <a:off x="5898041" y="2984125"/>
            <a:ext cx="128315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Родничок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2" name="Блок-схема: знак завершения 41">
            <a:extLst>
              <a:ext uri="{FF2B5EF4-FFF2-40B4-BE49-F238E27FC236}">
                <a16:creationId xmlns:a16="http://schemas.microsoft.com/office/drawing/2014/main" id="{8AEA3364-963A-5C09-1E0D-888A8645B668}"/>
              </a:ext>
            </a:extLst>
          </p:cNvPr>
          <p:cNvSpPr/>
          <p:nvPr/>
        </p:nvSpPr>
        <p:spPr>
          <a:xfrm>
            <a:off x="8224305" y="3041920"/>
            <a:ext cx="1283151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Ясли-сад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Айголек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3" name="Блок-схема: знак завершения 42">
            <a:extLst>
              <a:ext uri="{FF2B5EF4-FFF2-40B4-BE49-F238E27FC236}">
                <a16:creationId xmlns:a16="http://schemas.microsoft.com/office/drawing/2014/main" id="{B2CF8029-DADE-A113-5CD2-80670F3187EC}"/>
              </a:ext>
            </a:extLst>
          </p:cNvPr>
          <p:cNvSpPr/>
          <p:nvPr/>
        </p:nvSpPr>
        <p:spPr>
          <a:xfrm>
            <a:off x="10310534" y="2986868"/>
            <a:ext cx="1309807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Детский-сад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«Арай»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8" name="Стрелка вниз 47">
            <a:extLst>
              <a:ext uri="{FF2B5EF4-FFF2-40B4-BE49-F238E27FC236}">
                <a16:creationId xmlns:a16="http://schemas.microsoft.com/office/drawing/2014/main" id="{23EAE5FB-DC42-B5B0-0961-7D61D5E312C3}"/>
              </a:ext>
            </a:extLst>
          </p:cNvPr>
          <p:cNvSpPr/>
          <p:nvPr/>
        </p:nvSpPr>
        <p:spPr>
          <a:xfrm flipH="1">
            <a:off x="3951282" y="264822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9" name="Стрелка вниз 48">
            <a:extLst>
              <a:ext uri="{FF2B5EF4-FFF2-40B4-BE49-F238E27FC236}">
                <a16:creationId xmlns:a16="http://schemas.microsoft.com/office/drawing/2014/main" id="{FC129A62-592F-A496-4775-846A372F4864}"/>
              </a:ext>
            </a:extLst>
          </p:cNvPr>
          <p:cNvSpPr/>
          <p:nvPr/>
        </p:nvSpPr>
        <p:spPr>
          <a:xfrm flipH="1">
            <a:off x="6459053" y="2628513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0" name="Стрелка вниз 49">
            <a:extLst>
              <a:ext uri="{FF2B5EF4-FFF2-40B4-BE49-F238E27FC236}">
                <a16:creationId xmlns:a16="http://schemas.microsoft.com/office/drawing/2014/main" id="{162C336A-D33E-8116-F38F-294506230007}"/>
              </a:ext>
            </a:extLst>
          </p:cNvPr>
          <p:cNvSpPr/>
          <p:nvPr/>
        </p:nvSpPr>
        <p:spPr>
          <a:xfrm flipH="1">
            <a:off x="8712083" y="2599334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1" name="Стрелка вниз 50">
            <a:extLst>
              <a:ext uri="{FF2B5EF4-FFF2-40B4-BE49-F238E27FC236}">
                <a16:creationId xmlns:a16="http://schemas.microsoft.com/office/drawing/2014/main" id="{44FFC938-8812-4B36-2CE4-D460A6097DFC}"/>
              </a:ext>
            </a:extLst>
          </p:cNvPr>
          <p:cNvSpPr/>
          <p:nvPr/>
        </p:nvSpPr>
        <p:spPr>
          <a:xfrm flipH="1">
            <a:off x="10785686" y="2572800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" name="Блок-схема: знак завершения 57">
            <a:extLst>
              <a:ext uri="{FF2B5EF4-FFF2-40B4-BE49-F238E27FC236}">
                <a16:creationId xmlns:a16="http://schemas.microsoft.com/office/drawing/2014/main" id="{43A602F3-EC37-10FB-FC5F-035F17CD97D4}"/>
              </a:ext>
            </a:extLst>
          </p:cNvPr>
          <p:cNvSpPr/>
          <p:nvPr/>
        </p:nvSpPr>
        <p:spPr>
          <a:xfrm>
            <a:off x="723711" y="5019644"/>
            <a:ext cx="1281291" cy="13620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«Солнышко» села Тимашева,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«Ақбота» села Есенгельды, МЦ «Балдырған 1» села Новосельское</a:t>
            </a:r>
          </a:p>
        </p:txBody>
      </p:sp>
      <p:sp>
        <p:nvSpPr>
          <p:cNvPr id="59" name="Блок-схема: знак завершения 58">
            <a:extLst>
              <a:ext uri="{FF2B5EF4-FFF2-40B4-BE49-F238E27FC236}">
                <a16:creationId xmlns:a16="http://schemas.microsoft.com/office/drawing/2014/main" id="{085FE2E2-AA6D-34F5-F81E-82F3FA481103}"/>
              </a:ext>
            </a:extLst>
          </p:cNvPr>
          <p:cNvSpPr/>
          <p:nvPr/>
        </p:nvSpPr>
        <p:spPr>
          <a:xfrm>
            <a:off x="3310636" y="5075466"/>
            <a:ext cx="1281291" cy="1373555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Ақбота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села Тельмана, МЦ 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Бөбек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села Родионовка,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«</a:t>
            </a:r>
            <a:r>
              <a:rPr lang="ru-RU" sz="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Шаттық</a:t>
            </a: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села Борисовка, МЦ при ООШ №4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0" name="Блок-схема: знак завершения 59">
            <a:extLst>
              <a:ext uri="{FF2B5EF4-FFF2-40B4-BE49-F238E27FC236}">
                <a16:creationId xmlns:a16="http://schemas.microsoft.com/office/drawing/2014/main" id="{7D1743FC-DBC0-8440-B6F4-1A1A336E438D}"/>
              </a:ext>
            </a:extLst>
          </p:cNvPr>
          <p:cNvSpPr/>
          <p:nvPr/>
        </p:nvSpPr>
        <p:spPr>
          <a:xfrm>
            <a:off x="5825730" y="5040040"/>
            <a:ext cx="1355461" cy="1389293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Айголек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села Мариновка,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Қарлығаш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села Шуйское,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«Солнышко» села Бастау,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" name="Блок-схема: знак завершения 60">
            <a:extLst>
              <a:ext uri="{FF2B5EF4-FFF2-40B4-BE49-F238E27FC236}">
                <a16:creationId xmlns:a16="http://schemas.microsoft.com/office/drawing/2014/main" id="{52841D70-8A3A-43E8-B876-B1F01BBB6010}"/>
              </a:ext>
            </a:extLst>
          </p:cNvPr>
          <p:cNvSpPr/>
          <p:nvPr/>
        </p:nvSpPr>
        <p:spPr>
          <a:xfrm>
            <a:off x="8251189" y="5067024"/>
            <a:ext cx="1281291" cy="13735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МЦ 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Жұлдызша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села Полтавка, МЦ «Солнышко» 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с.Магдалиновка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МЦ при КГУ 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с.Акана</a:t>
            </a: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5" name="Блок-схема: знак завершения 64">
            <a:extLst>
              <a:ext uri="{FF2B5EF4-FFF2-40B4-BE49-F238E27FC236}">
                <a16:creationId xmlns:a16="http://schemas.microsoft.com/office/drawing/2014/main" id="{903F65B6-A26F-5380-CEE9-E4E6FBF119A1}"/>
              </a:ext>
            </a:extLst>
          </p:cNvPr>
          <p:cNvSpPr/>
          <p:nvPr/>
        </p:nvSpPr>
        <p:spPr>
          <a:xfrm>
            <a:off x="10465342" y="5015732"/>
            <a:ext cx="1159934" cy="138134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при КГУ села 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Сепе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МЦ при КГУ села Бейс-Хазрет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7" name="Стрелка вниз 66">
            <a:extLst>
              <a:ext uri="{FF2B5EF4-FFF2-40B4-BE49-F238E27FC236}">
                <a16:creationId xmlns:a16="http://schemas.microsoft.com/office/drawing/2014/main" id="{E548C3B3-7981-797A-DB8F-0F15D70B736B}"/>
              </a:ext>
            </a:extLst>
          </p:cNvPr>
          <p:cNvSpPr/>
          <p:nvPr/>
        </p:nvSpPr>
        <p:spPr>
          <a:xfrm flipH="1">
            <a:off x="1307972" y="460057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Стрелка вниз 69">
            <a:extLst>
              <a:ext uri="{FF2B5EF4-FFF2-40B4-BE49-F238E27FC236}">
                <a16:creationId xmlns:a16="http://schemas.microsoft.com/office/drawing/2014/main" id="{EE989D58-FF5B-1323-4898-CD5B9C03B143}"/>
              </a:ext>
            </a:extLst>
          </p:cNvPr>
          <p:cNvSpPr/>
          <p:nvPr/>
        </p:nvSpPr>
        <p:spPr>
          <a:xfrm flipH="1">
            <a:off x="3929129" y="4669804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2" name="Стрелка вниз 71">
            <a:extLst>
              <a:ext uri="{FF2B5EF4-FFF2-40B4-BE49-F238E27FC236}">
                <a16:creationId xmlns:a16="http://schemas.microsoft.com/office/drawing/2014/main" id="{0E91FE24-CE3D-B81D-9A56-13D28C924032}"/>
              </a:ext>
            </a:extLst>
          </p:cNvPr>
          <p:cNvSpPr/>
          <p:nvPr/>
        </p:nvSpPr>
        <p:spPr>
          <a:xfrm flipH="1">
            <a:off x="6424159" y="4598921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3" name="Стрелка вниз 72">
            <a:extLst>
              <a:ext uri="{FF2B5EF4-FFF2-40B4-BE49-F238E27FC236}">
                <a16:creationId xmlns:a16="http://schemas.microsoft.com/office/drawing/2014/main" id="{EBDA3272-2F08-7AA2-8F45-AA8C9F599CE7}"/>
              </a:ext>
            </a:extLst>
          </p:cNvPr>
          <p:cNvSpPr/>
          <p:nvPr/>
        </p:nvSpPr>
        <p:spPr>
          <a:xfrm flipH="1">
            <a:off x="8776004" y="4665369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5" name="Стрелка вниз 74">
            <a:extLst>
              <a:ext uri="{FF2B5EF4-FFF2-40B4-BE49-F238E27FC236}">
                <a16:creationId xmlns:a16="http://schemas.microsoft.com/office/drawing/2014/main" id="{B9F77C54-7924-799D-25E4-835A20812883}"/>
              </a:ext>
            </a:extLst>
          </p:cNvPr>
          <p:cNvSpPr/>
          <p:nvPr/>
        </p:nvSpPr>
        <p:spPr>
          <a:xfrm flipH="1">
            <a:off x="10955433" y="4617520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849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2291D-A8FE-CF0D-CAD9-9F2EEDCAA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5FFB385-FE89-0245-2EC3-6C861B04BA1A}"/>
              </a:ext>
            </a:extLst>
          </p:cNvPr>
          <p:cNvSpPr/>
          <p:nvPr/>
        </p:nvSpPr>
        <p:spPr>
          <a:xfrm>
            <a:off x="263649" y="14117"/>
            <a:ext cx="11715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СИНХРОНИЗАЦИЯ ДЕЯТЕЛЬНОСТИ ОРГАНИЗАЦИЙ ОБРАЗОВАНИЯ 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BB1D1737-9EA2-2732-741B-BCADB6153070}"/>
              </a:ext>
            </a:extLst>
          </p:cNvPr>
          <p:cNvSpPr/>
          <p:nvPr/>
        </p:nvSpPr>
        <p:spPr>
          <a:xfrm>
            <a:off x="323850" y="1116320"/>
            <a:ext cx="5352595" cy="60751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СИЛЬНЫЙ: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детский сад  «Алтын дән»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5A68CC23-C903-3EBD-06C5-8146E717E833}"/>
              </a:ext>
            </a:extLst>
          </p:cNvPr>
          <p:cNvSpPr/>
          <p:nvPr/>
        </p:nvSpPr>
        <p:spPr>
          <a:xfrm>
            <a:off x="6371770" y="383449"/>
            <a:ext cx="5668996" cy="1340386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СИЛЬНАЯ ШКОЛА: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Общеобразовательная школа №1 имени Рахымжана Кошкарбаева города Косшы отдела образования по городу Косшы»</a:t>
            </a:r>
          </a:p>
        </p:txBody>
      </p:sp>
      <p:sp>
        <p:nvSpPr>
          <p:cNvPr id="18" name="Блок-схема: знак завершения 17">
            <a:extLst>
              <a:ext uri="{FF2B5EF4-FFF2-40B4-BE49-F238E27FC236}">
                <a16:creationId xmlns:a16="http://schemas.microsoft.com/office/drawing/2014/main" id="{21D02A44-7501-36C5-4281-39B2F4AAFCFA}"/>
              </a:ext>
            </a:extLst>
          </p:cNvPr>
          <p:cNvSpPr/>
          <p:nvPr/>
        </p:nvSpPr>
        <p:spPr>
          <a:xfrm>
            <a:off x="1385162" y="3231870"/>
            <a:ext cx="2532304" cy="730071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«Школа-гимназия города Косшы отдела образования по городу Косшы»</a:t>
            </a:r>
          </a:p>
        </p:txBody>
      </p:sp>
      <p:sp>
        <p:nvSpPr>
          <p:cNvPr id="19" name="Блок-схема: знак завершения 18">
            <a:extLst>
              <a:ext uri="{FF2B5EF4-FFF2-40B4-BE49-F238E27FC236}">
                <a16:creationId xmlns:a16="http://schemas.microsoft.com/office/drawing/2014/main" id="{7B7F76F1-1996-602F-5F67-8F2F800781D5}"/>
              </a:ext>
            </a:extLst>
          </p:cNvPr>
          <p:cNvSpPr/>
          <p:nvPr/>
        </p:nvSpPr>
        <p:spPr>
          <a:xfrm>
            <a:off x="7543099" y="3200776"/>
            <a:ext cx="2709747" cy="7396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«Общеобразовательная школа села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Тайтобе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отдела образования по городу Косшы» </a:t>
            </a:r>
          </a:p>
        </p:txBody>
      </p:sp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385827" y="4432363"/>
          <a:ext cx="881425" cy="1691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8142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3380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№ 2 города Косшы отдела образования по городу Косшы»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sp>
        <p:nvSpPr>
          <p:cNvPr id="34" name="Двойная стрелка вверх/вниз 33">
            <a:extLst>
              <a:ext uri="{FF2B5EF4-FFF2-40B4-BE49-F238E27FC236}">
                <a16:creationId xmlns:a16="http://schemas.microsoft.com/office/drawing/2014/main" id="{2E74E84D-FB64-C5F0-5FBC-0F16489D3E82}"/>
              </a:ext>
            </a:extLst>
          </p:cNvPr>
          <p:cNvSpPr/>
          <p:nvPr/>
        </p:nvSpPr>
        <p:spPr>
          <a:xfrm rot="5400000">
            <a:off x="5910253" y="1143540"/>
            <a:ext cx="227708" cy="529786"/>
          </a:xfrm>
          <a:prstGeom prst="up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77" name="Прямая со стрелкой 76">
            <a:extLst>
              <a:ext uri="{FF2B5EF4-FFF2-40B4-BE49-F238E27FC236}">
                <a16:creationId xmlns:a16="http://schemas.microsoft.com/office/drawing/2014/main" id="{868B1C17-441C-3939-B507-329378790617}"/>
              </a:ext>
            </a:extLst>
          </p:cNvPr>
          <p:cNvCxnSpPr/>
          <p:nvPr/>
        </p:nvCxnSpPr>
        <p:spPr>
          <a:xfrm flipV="1">
            <a:off x="4209565" y="4912342"/>
            <a:ext cx="196759" cy="306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DC6050A8-701A-35AC-3FC8-3517964F663A}"/>
              </a:ext>
            </a:extLst>
          </p:cNvPr>
          <p:cNvCxnSpPr/>
          <p:nvPr/>
        </p:nvCxnSpPr>
        <p:spPr>
          <a:xfrm flipV="1">
            <a:off x="4222465" y="5296557"/>
            <a:ext cx="196759" cy="306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>
            <a:extLst>
              <a:ext uri="{FF2B5EF4-FFF2-40B4-BE49-F238E27FC236}">
                <a16:creationId xmlns:a16="http://schemas.microsoft.com/office/drawing/2014/main" id="{9FF0B88B-9512-2EBD-82B7-991DBB0DB966}"/>
              </a:ext>
            </a:extLst>
          </p:cNvPr>
          <p:cNvCxnSpPr/>
          <p:nvPr/>
        </p:nvCxnSpPr>
        <p:spPr>
          <a:xfrm flipV="1">
            <a:off x="11112285" y="5122348"/>
            <a:ext cx="196759" cy="306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6515B32-537B-7C17-71F6-CE7A8DF20BD9}"/>
              </a:ext>
            </a:extLst>
          </p:cNvPr>
          <p:cNvSpPr txBox="1"/>
          <p:nvPr/>
        </p:nvSpPr>
        <p:spPr>
          <a:xfrm>
            <a:off x="3970453" y="1772141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20F8E9FC-CA80-E80F-3968-B50A1FD5021B}"/>
              </a:ext>
            </a:extLst>
          </p:cNvPr>
          <p:cNvSpPr txBox="1"/>
          <p:nvPr/>
        </p:nvSpPr>
        <p:spPr>
          <a:xfrm>
            <a:off x="4056814" y="4125230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СЛАБЫЕ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536D3F8F-7AE0-830D-60D2-A66758E6BCAE}"/>
              </a:ext>
            </a:extLst>
          </p:cNvPr>
          <p:cNvCxnSpPr/>
          <p:nvPr/>
        </p:nvCxnSpPr>
        <p:spPr>
          <a:xfrm>
            <a:off x="323850" y="4118026"/>
            <a:ext cx="11655549" cy="9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1B8CC5C-AB9B-4FFB-B6EF-5DC3613E6E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120" y="2055500"/>
            <a:ext cx="2274005" cy="98763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9E67D0-FE28-15CD-9D82-B21E255ECF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2891" y="2062349"/>
            <a:ext cx="2609314" cy="96934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431EBD2-80A8-2D42-BE17-185FF2F63B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0018" y="2116466"/>
            <a:ext cx="2310584" cy="92667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4767A02-8288-9005-A2A2-783FC1789A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0602" y="2085983"/>
            <a:ext cx="2304488" cy="92667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7641FED-397E-FC90-DF94-ED5EE03873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775" y="4415771"/>
            <a:ext cx="1158340" cy="168989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28C497E-A321-4213-527E-64F36C78DD9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29510"/>
          <a:stretch/>
        </p:blipFill>
        <p:spPr>
          <a:xfrm>
            <a:off x="2388296" y="4445530"/>
            <a:ext cx="987638" cy="1233375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F1B15F95-90DE-AAA3-D3D8-3BE7797C173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49200" y="4462957"/>
            <a:ext cx="1042506" cy="1732277"/>
          </a:xfrm>
          <a:prstGeom prst="rect">
            <a:avLst/>
          </a:prstGeom>
        </p:spPr>
      </p:pic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1290D64D-BD37-1AB2-98FB-1215F5D7074A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b="23532"/>
          <a:stretch/>
        </p:blipFill>
        <p:spPr>
          <a:xfrm>
            <a:off x="5600880" y="4462957"/>
            <a:ext cx="1018120" cy="1543781"/>
          </a:xfrm>
          <a:prstGeom prst="rect">
            <a:avLst/>
          </a:prstGeom>
        </p:spPr>
      </p:pic>
      <p:pic>
        <p:nvPicPr>
          <p:cNvPr id="38" name="Рисунок 37">
            <a:extLst>
              <a:ext uri="{FF2B5EF4-FFF2-40B4-BE49-F238E27FC236}">
                <a16:creationId xmlns:a16="http://schemas.microsoft.com/office/drawing/2014/main" id="{F96A5D2A-3999-4A03-73BE-D217EB253C53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b="30744"/>
          <a:stretch/>
        </p:blipFill>
        <p:spPr>
          <a:xfrm>
            <a:off x="8815193" y="4513573"/>
            <a:ext cx="993734" cy="1165332"/>
          </a:xfrm>
          <a:prstGeom prst="rect">
            <a:avLst/>
          </a:prstGeom>
        </p:spPr>
      </p:pic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B5C6E95C-31DB-522F-D117-D4BE0E74175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008481" y="4513494"/>
            <a:ext cx="1024217" cy="2097206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36515B32-537B-7C17-71F6-CE7A8DF20BD9}"/>
              </a:ext>
            </a:extLst>
          </p:cNvPr>
          <p:cNvSpPr txBox="1"/>
          <p:nvPr/>
        </p:nvSpPr>
        <p:spPr>
          <a:xfrm>
            <a:off x="3906227" y="2970202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155030" y="548216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143805" y="593293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153430" y="495118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2164055" y="548056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2162455" y="494958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" name="Таблица 91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4613580" y="4483275"/>
          <a:ext cx="881425" cy="1691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8142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3380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№ 3 города Косшы отдела образования по городу Косшы»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95" name="Прямая со стрелкой 9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377805" y="554793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366580" y="59987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376205" y="501696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5386830" y="554633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 стрелкой 103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5385230" y="501536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" name="Таблица 104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7813973" y="4494562"/>
          <a:ext cx="881425" cy="15316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88142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3380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«IT школа-лицей города Косшы отдела образования по городу Косшы»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108" name="Прямая со стрелкой 10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8609605" y="54966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 стрелкой 10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8608005" y="497526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1" name="Таблица 110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9891425" y="4525226"/>
          <a:ext cx="1001556" cy="20116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01556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3380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ТОО «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Silk-Road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corporation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школа-лицей Бизнес Академия </a:t>
                      </a:r>
                      <a:r>
                        <a:rPr lang="ru-RU" sz="105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Дара</a:t>
                      </a:r>
                      <a:r>
                        <a:rPr lang="ru-RU" sz="105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города Косшы отдела образования по городу Косшы»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112" name="Прямая со стрелкой 111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799106" y="5570425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804068" y="6089530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804068" y="506756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>
            <a:off x="6688269" y="4486866"/>
            <a:ext cx="1045569" cy="1602664"/>
            <a:chOff x="6688269" y="4486866"/>
            <a:chExt cx="1045569" cy="1602664"/>
          </a:xfrm>
        </p:grpSpPr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C9BD1BB4-7654-B64B-0081-D740D26329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b="54680"/>
            <a:stretch/>
          </p:blipFill>
          <p:spPr>
            <a:xfrm>
              <a:off x="6697414" y="4486866"/>
              <a:ext cx="1036410" cy="635482"/>
            </a:xfrm>
            <a:prstGeom prst="rect">
              <a:avLst/>
            </a:prstGeom>
          </p:spPr>
        </p:pic>
        <p:pic>
          <p:nvPicPr>
            <p:cNvPr id="50" name="Рисунок 49">
              <a:extLst>
                <a:ext uri="{FF2B5EF4-FFF2-40B4-BE49-F238E27FC236}">
                  <a16:creationId xmlns:a16="http://schemas.microsoft.com/office/drawing/2014/main" id="{1290D64D-BD37-1AB2-98FB-1215F5D707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-1829" t="73819" r="1829"/>
            <a:stretch/>
          </p:blipFill>
          <p:spPr>
            <a:xfrm>
              <a:off x="6688269" y="5560969"/>
              <a:ext cx="1018120" cy="528561"/>
            </a:xfrm>
            <a:prstGeom prst="rect">
              <a:avLst/>
            </a:prstGeom>
          </p:spPr>
        </p:pic>
        <p:pic>
          <p:nvPicPr>
            <p:cNvPr id="51" name="Рисунок 50">
              <a:extLst>
                <a:ext uri="{FF2B5EF4-FFF2-40B4-BE49-F238E27FC236}">
                  <a16:creationId xmlns:a16="http://schemas.microsoft.com/office/drawing/2014/main" id="{C9BD1BB4-7654-B64B-0081-D740D263298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t="61763"/>
            <a:stretch/>
          </p:blipFill>
          <p:spPr>
            <a:xfrm>
              <a:off x="6697428" y="5067564"/>
              <a:ext cx="1036410" cy="536160"/>
            </a:xfrm>
            <a:prstGeom prst="rect">
              <a:avLst/>
            </a:prstGeom>
          </p:spPr>
        </p:pic>
      </p:grp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600580" y="591426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600580" y="548858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 стрелкой 10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598980" y="500573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Рисунок 52">
            <a:extLst>
              <a:ext uri="{FF2B5EF4-FFF2-40B4-BE49-F238E27FC236}">
                <a16:creationId xmlns:a16="http://schemas.microsoft.com/office/drawing/2014/main" id="{F96A5D2A-3999-4A03-73BE-D217EB253C53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t="67293"/>
          <a:stretch/>
        </p:blipFill>
        <p:spPr>
          <a:xfrm>
            <a:off x="8826980" y="5775731"/>
            <a:ext cx="993734" cy="550345"/>
          </a:xfrm>
          <a:prstGeom prst="rect">
            <a:avLst/>
          </a:prstGeom>
        </p:spPr>
      </p:pic>
      <p:cxnSp>
        <p:nvCxnSpPr>
          <p:cNvPr id="103" name="Прямая со стрелкой 10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9674068" y="588357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720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2AF6-577B-B46A-5340-16EC1F649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F1CF6E0-FF74-2574-A4C3-555A6D3516E7}"/>
              </a:ext>
            </a:extLst>
          </p:cNvPr>
          <p:cNvGrpSpPr/>
          <p:nvPr/>
        </p:nvGrpSpPr>
        <p:grpSpPr>
          <a:xfrm>
            <a:off x="0" y="48967"/>
            <a:ext cx="12192000" cy="1009469"/>
            <a:chOff x="0" y="48968"/>
            <a:chExt cx="12192000" cy="676306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8012C13-B08B-F360-91AF-9D834CAB59C9}"/>
                </a:ext>
              </a:extLst>
            </p:cNvPr>
            <p:cNvSpPr/>
            <p:nvPr/>
          </p:nvSpPr>
          <p:spPr bwMode="auto">
            <a:xfrm>
              <a:off x="0" y="145516"/>
              <a:ext cx="11506162" cy="5132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Блок-схема: сохраненные данные 3">
              <a:extLst>
                <a:ext uri="{FF2B5EF4-FFF2-40B4-BE49-F238E27FC236}">
                  <a16:creationId xmlns:a16="http://schemas.microsoft.com/office/drawing/2014/main" id="{19873897-1500-08D8-FDCB-CD2F379D109B}"/>
                </a:ext>
              </a:extLst>
            </p:cNvPr>
            <p:cNvSpPr/>
            <p:nvPr/>
          </p:nvSpPr>
          <p:spPr bwMode="auto">
            <a:xfrm>
              <a:off x="10395508" y="48968"/>
              <a:ext cx="1796492" cy="676306"/>
            </a:xfrm>
            <a:prstGeom prst="flowChartOnlineStorag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BFD4FD-87E0-0776-3C2D-1E1DEE51AD64}"/>
              </a:ext>
            </a:extLst>
          </p:cNvPr>
          <p:cNvSpPr txBox="1"/>
          <p:nvPr/>
        </p:nvSpPr>
        <p:spPr>
          <a:xfrm>
            <a:off x="714836" y="136628"/>
            <a:ext cx="1091125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год – 4 ЦК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 год -10 ЦК</a:t>
            </a:r>
            <a:endParaRPr kumimoji="0" lang="x-non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2B36905B-AAC9-09BC-FF17-AE646C643FF3}"/>
              </a:ext>
            </a:extLst>
          </p:cNvPr>
          <p:cNvSpPr/>
          <p:nvPr/>
        </p:nvSpPr>
        <p:spPr>
          <a:xfrm>
            <a:off x="3275075" y="1058436"/>
            <a:ext cx="5037987" cy="650286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детский сад  «Алтын дән»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Косшы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E0D7BA1A-F7F7-0E1E-2FC2-A2A5CFE7F7B4}"/>
              </a:ext>
            </a:extLst>
          </p:cNvPr>
          <p:cNvSpPr/>
          <p:nvPr/>
        </p:nvSpPr>
        <p:spPr>
          <a:xfrm flipH="1">
            <a:off x="5690835" y="1762683"/>
            <a:ext cx="206466" cy="359446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C6EEBC6-537D-1714-6EFF-315EEB318C0E}"/>
              </a:ext>
            </a:extLst>
          </p:cNvPr>
          <p:cNvSpPr/>
          <p:nvPr/>
        </p:nvSpPr>
        <p:spPr>
          <a:xfrm>
            <a:off x="75002" y="2177842"/>
            <a:ext cx="11883582" cy="394958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 о ч к и   р о с т а - 4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Стрелка вниз 17">
            <a:extLst>
              <a:ext uri="{FF2B5EF4-FFF2-40B4-BE49-F238E27FC236}">
                <a16:creationId xmlns:a16="http://schemas.microsoft.com/office/drawing/2014/main" id="{D9356A3E-B421-B461-741B-AC7556C23F7C}"/>
              </a:ext>
            </a:extLst>
          </p:cNvPr>
          <p:cNvSpPr/>
          <p:nvPr/>
        </p:nvSpPr>
        <p:spPr>
          <a:xfrm flipH="1">
            <a:off x="1316438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C206D842-FF4D-C4B4-2F86-28DAEF7DCFCF}"/>
              </a:ext>
            </a:extLst>
          </p:cNvPr>
          <p:cNvSpPr/>
          <p:nvPr/>
        </p:nvSpPr>
        <p:spPr>
          <a:xfrm>
            <a:off x="714836" y="2979316"/>
            <a:ext cx="1936924" cy="1207191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«Балдәурен-Сан» детский сад «Балдаурен»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3" name="Блок-схема: знак завершения 32">
            <a:extLst>
              <a:ext uri="{FF2B5EF4-FFF2-40B4-BE49-F238E27FC236}">
                <a16:creationId xmlns:a16="http://schemas.microsoft.com/office/drawing/2014/main" id="{7D4E816F-DF99-C3C5-9415-F3E945CC6883}"/>
              </a:ext>
            </a:extLst>
          </p:cNvPr>
          <p:cNvSpPr/>
          <p:nvPr/>
        </p:nvSpPr>
        <p:spPr>
          <a:xfrm>
            <a:off x="3449427" y="2992482"/>
            <a:ext cx="2025596" cy="1243264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Tuipar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EDUCATION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«Еркемай»</a:t>
            </a:r>
          </a:p>
        </p:txBody>
      </p:sp>
      <p:sp>
        <p:nvSpPr>
          <p:cNvPr id="34" name="Блок-схема: знак завершения 33">
            <a:extLst>
              <a:ext uri="{FF2B5EF4-FFF2-40B4-BE49-F238E27FC236}">
                <a16:creationId xmlns:a16="http://schemas.microsoft.com/office/drawing/2014/main" id="{A2D0B27C-CC62-2C47-E3D2-A6DA238EDDEA}"/>
              </a:ext>
            </a:extLst>
          </p:cNvPr>
          <p:cNvSpPr/>
          <p:nvPr/>
        </p:nvSpPr>
        <p:spPr>
          <a:xfrm>
            <a:off x="6469681" y="3010350"/>
            <a:ext cx="1944354" cy="1017631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«Мақсат-2016» детский сад «Алема»</a:t>
            </a:r>
          </a:p>
        </p:txBody>
      </p:sp>
      <p:sp>
        <p:nvSpPr>
          <p:cNvPr id="42" name="Блок-схема: знак завершения 41">
            <a:extLst>
              <a:ext uri="{FF2B5EF4-FFF2-40B4-BE49-F238E27FC236}">
                <a16:creationId xmlns:a16="http://schemas.microsoft.com/office/drawing/2014/main" id="{8AEA3364-963A-5C09-1E0D-888A8645B668}"/>
              </a:ext>
            </a:extLst>
          </p:cNvPr>
          <p:cNvSpPr/>
          <p:nvPr/>
        </p:nvSpPr>
        <p:spPr>
          <a:xfrm>
            <a:off x="9408693" y="3050573"/>
            <a:ext cx="2097469" cy="1017631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ТОО «Балдырған-2013» детский сад «Балдырған»</a:t>
            </a:r>
          </a:p>
        </p:txBody>
      </p:sp>
      <p:sp>
        <p:nvSpPr>
          <p:cNvPr id="48" name="Стрелка вниз 47">
            <a:extLst>
              <a:ext uri="{FF2B5EF4-FFF2-40B4-BE49-F238E27FC236}">
                <a16:creationId xmlns:a16="http://schemas.microsoft.com/office/drawing/2014/main" id="{23EAE5FB-DC42-B5B0-0961-7D61D5E312C3}"/>
              </a:ext>
            </a:extLst>
          </p:cNvPr>
          <p:cNvSpPr/>
          <p:nvPr/>
        </p:nvSpPr>
        <p:spPr>
          <a:xfrm flipH="1">
            <a:off x="4427507" y="2601196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9" name="Стрелка вниз 48">
            <a:extLst>
              <a:ext uri="{FF2B5EF4-FFF2-40B4-BE49-F238E27FC236}">
                <a16:creationId xmlns:a16="http://schemas.microsoft.com/office/drawing/2014/main" id="{FC129A62-592F-A496-4775-846A372F4864}"/>
              </a:ext>
            </a:extLst>
          </p:cNvPr>
          <p:cNvSpPr/>
          <p:nvPr/>
        </p:nvSpPr>
        <p:spPr>
          <a:xfrm flipH="1">
            <a:off x="7383987" y="2585313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0" name="Стрелка вниз 49">
            <a:extLst>
              <a:ext uri="{FF2B5EF4-FFF2-40B4-BE49-F238E27FC236}">
                <a16:creationId xmlns:a16="http://schemas.microsoft.com/office/drawing/2014/main" id="{162C336A-D33E-8116-F38F-294506230007}"/>
              </a:ext>
            </a:extLst>
          </p:cNvPr>
          <p:cNvSpPr/>
          <p:nvPr/>
        </p:nvSpPr>
        <p:spPr>
          <a:xfrm flipH="1">
            <a:off x="10359768" y="260119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" name="Блок-схема: знак завершения 57">
            <a:extLst>
              <a:ext uri="{FF2B5EF4-FFF2-40B4-BE49-F238E27FC236}">
                <a16:creationId xmlns:a16="http://schemas.microsoft.com/office/drawing/2014/main" id="{43A602F3-EC37-10FB-FC5F-035F17CD97D4}"/>
              </a:ext>
            </a:extLst>
          </p:cNvPr>
          <p:cNvSpPr/>
          <p:nvPr/>
        </p:nvSpPr>
        <p:spPr>
          <a:xfrm>
            <a:off x="732994" y="4728156"/>
            <a:ext cx="1717737" cy="1766053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«Кан-Нур Строй К</a:t>
            </a:r>
            <a:r>
              <a:rPr lang="en-US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д/с «Асыл сақа»,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«Балдаурен-Сан» д/с «Балдаурен»,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«Ай» д/с «Ай»,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«Ануар-2008» д/с «Ануар»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«Бөбек-2011» д/с «Бөбек»</a:t>
            </a:r>
          </a:p>
        </p:txBody>
      </p:sp>
      <p:sp>
        <p:nvSpPr>
          <p:cNvPr id="59" name="Блок-схема: знак завершения 58">
            <a:extLst>
              <a:ext uri="{FF2B5EF4-FFF2-40B4-BE49-F238E27FC236}">
                <a16:creationId xmlns:a16="http://schemas.microsoft.com/office/drawing/2014/main" id="{085FE2E2-AA6D-34F5-F81E-82F3FA481103}"/>
              </a:ext>
            </a:extLst>
          </p:cNvPr>
          <p:cNvSpPr/>
          <p:nvPr/>
        </p:nvSpPr>
        <p:spPr>
          <a:xfrm>
            <a:off x="3504585" y="4701432"/>
            <a:ext cx="2025596" cy="1697979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Tuipar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EDUCATION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д/с «Еркемай»,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>
              <a:defRPr/>
            </a:pP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KM Group Kazakhstan</a:t>
            </a: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д/с «Мирас», </a:t>
            </a:r>
          </a:p>
          <a:p>
            <a:pPr algn="ctr">
              <a:defRPr/>
            </a:pPr>
            <a:r>
              <a:rPr kumimoji="0" lang="kk-KZ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«Мақсат-2016» детский сад «Алема», </a:t>
            </a:r>
          </a:p>
          <a:p>
            <a:pPr algn="ctr"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«Нұр-Дос-2015» д/с «Күншуақ»,  </a:t>
            </a:r>
            <a:endParaRPr lang="en-US" sz="9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«Сағыныши Тулина» д/с «</a:t>
            </a:r>
            <a:r>
              <a:rPr lang="en-US" sz="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Aizar</a:t>
            </a:r>
            <a:r>
              <a:rPr lang="kk-KZ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kk-KZ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0" name="Блок-схема: знак завершения 59">
            <a:extLst>
              <a:ext uri="{FF2B5EF4-FFF2-40B4-BE49-F238E27FC236}">
                <a16:creationId xmlns:a16="http://schemas.microsoft.com/office/drawing/2014/main" id="{7D1743FC-DBC0-8440-B6F4-1A1A336E438D}"/>
              </a:ext>
            </a:extLst>
          </p:cNvPr>
          <p:cNvSpPr/>
          <p:nvPr/>
        </p:nvSpPr>
        <p:spPr>
          <a:xfrm>
            <a:off x="6469681" y="4689274"/>
            <a:ext cx="2025596" cy="1697979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«Балдырған-2013» д/с «Балдырған»,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«Бөбек-2011» д/с «Бөбек»,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</a:t>
            </a:r>
            <a:r>
              <a:rPr lang="en-US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Ailana</a:t>
            </a: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Gruap</a:t>
            </a: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д/с «Айлана»,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«Жансая-2018» д/с «Нурасыл»</a:t>
            </a:r>
            <a:r>
              <a:rPr lang="en-US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" name="Блок-схема: знак завершения 60">
            <a:extLst>
              <a:ext uri="{FF2B5EF4-FFF2-40B4-BE49-F238E27FC236}">
                <a16:creationId xmlns:a16="http://schemas.microsoft.com/office/drawing/2014/main" id="{52841D70-8A3A-43E8-B876-B1F01BBB6010}"/>
              </a:ext>
            </a:extLst>
          </p:cNvPr>
          <p:cNvSpPr/>
          <p:nvPr/>
        </p:nvSpPr>
        <p:spPr>
          <a:xfrm>
            <a:off x="9582296" y="4728155"/>
            <a:ext cx="2097469" cy="1671255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«Достар-2020» д/с «Тарлан»,</a:t>
            </a:r>
          </a:p>
          <a:p>
            <a:pPr algn="ctr"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«Маржан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Білім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д/с 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Ордаген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Кидс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», </a:t>
            </a:r>
          </a:p>
          <a:p>
            <a:pPr algn="ctr">
              <a:defRPr/>
            </a:pP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«Балдырған-2022» д/с «</a:t>
            </a:r>
            <a:r>
              <a:rPr lang="ru-RU" sz="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Балдырған</a:t>
            </a: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»,</a:t>
            </a:r>
          </a:p>
          <a:p>
            <a:pPr algn="ctr"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ТОО «Ердостық-2017» д/с «</a:t>
            </a:r>
            <a:r>
              <a:rPr kumimoji="0" lang="ru-RU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Ердостық</a:t>
            </a: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»,</a:t>
            </a:r>
          </a:p>
          <a:p>
            <a:pPr algn="ctr">
              <a:defRPr/>
            </a:pP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ТОО «Бизнес Академия Дара» д/с «Дара </a:t>
            </a:r>
            <a:r>
              <a:rPr lang="ru-RU" sz="9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Кидс</a:t>
            </a:r>
            <a:r>
              <a:rPr lang="ru-RU" sz="9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7" name="Стрелка вниз 66">
            <a:extLst>
              <a:ext uri="{FF2B5EF4-FFF2-40B4-BE49-F238E27FC236}">
                <a16:creationId xmlns:a16="http://schemas.microsoft.com/office/drawing/2014/main" id="{E548C3B3-7981-797A-DB8F-0F15D70B736B}"/>
              </a:ext>
            </a:extLst>
          </p:cNvPr>
          <p:cNvSpPr/>
          <p:nvPr/>
        </p:nvSpPr>
        <p:spPr>
          <a:xfrm flipH="1">
            <a:off x="1562318" y="426414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Стрелка вниз 69">
            <a:extLst>
              <a:ext uri="{FF2B5EF4-FFF2-40B4-BE49-F238E27FC236}">
                <a16:creationId xmlns:a16="http://schemas.microsoft.com/office/drawing/2014/main" id="{EE989D58-FF5B-1323-4898-CD5B9C03B143}"/>
              </a:ext>
            </a:extLst>
          </p:cNvPr>
          <p:cNvSpPr/>
          <p:nvPr/>
        </p:nvSpPr>
        <p:spPr>
          <a:xfrm flipH="1">
            <a:off x="4427507" y="425078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2" name="Стрелка вниз 71">
            <a:extLst>
              <a:ext uri="{FF2B5EF4-FFF2-40B4-BE49-F238E27FC236}">
                <a16:creationId xmlns:a16="http://schemas.microsoft.com/office/drawing/2014/main" id="{0E91FE24-CE3D-B81D-9A56-13D28C924032}"/>
              </a:ext>
            </a:extLst>
          </p:cNvPr>
          <p:cNvSpPr/>
          <p:nvPr/>
        </p:nvSpPr>
        <p:spPr>
          <a:xfrm flipH="1">
            <a:off x="7351982" y="4090860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3" name="Стрелка вниз 72">
            <a:extLst>
              <a:ext uri="{FF2B5EF4-FFF2-40B4-BE49-F238E27FC236}">
                <a16:creationId xmlns:a16="http://schemas.microsoft.com/office/drawing/2014/main" id="{EBDA3272-2F08-7AA2-8F45-AA8C9F599CE7}"/>
              </a:ext>
            </a:extLst>
          </p:cNvPr>
          <p:cNvSpPr/>
          <p:nvPr/>
        </p:nvSpPr>
        <p:spPr>
          <a:xfrm flipH="1">
            <a:off x="10488574" y="4126294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821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27D091-7316-53E0-C520-484C8CE30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компетенций</a:t>
            </a: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2E5A54-3010-524C-3363-DCFF965C9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исполнения пункта 118 Плана действий о реализации Концепции развития дошкольного, среднего, технического и профессионального образования Республики Казахстан на 2023-2029 годы созданы Центры компетенций дошкольных организаций для трансляции и внедрения передового педагогического опыта.</a:t>
            </a:r>
            <a:endParaRPr lang="ru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5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A14CD5-9B48-67C2-F028-34EE2C02D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создания центров компетенций:</a:t>
            </a: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2E6EC3-30E7-2D34-7F50-65212CA44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комплексного перехода к высокому качеству образовательных услуг, обеспечение равного доступа к качественному дошкольному образованию всех детей. (Модель развития дошкольного воспитания и обучения. 38 пункт)</a:t>
            </a:r>
            <a:endParaRPr lang="ru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99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BCC23-3028-1F35-4354-19DD9ADC9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13E20-28C0-A8F3-CA80-9FD77345D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4984"/>
          </a:xfrm>
        </p:spPr>
        <p:txBody>
          <a:bodyPr/>
          <a:lstStyle/>
          <a:p>
            <a:r>
              <a:rPr lang="kk-KZ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Құзыреттілік орталықтар</a:t>
            </a:r>
            <a:endParaRPr lang="ru-KZ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EA0ABB-18A1-EA27-A28F-1347C884F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0063"/>
            <a:ext cx="9144000" cy="2947737"/>
          </a:xfrm>
        </p:spPr>
        <p:txBody>
          <a:bodyPr>
            <a:normAutofit fontScale="92500" lnSpcReduction="20000"/>
          </a:bodyPr>
          <a:lstStyle/>
          <a:p>
            <a:r>
              <a:rPr lang="kk-KZ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Республикасында мектепке дейінгі, орта, техникалық және кәсіптік білім беру дамытудың 2023-2029 жылдарға арналған тұжырымдамасын іске асыру жөніндегі іс-қимыл жоспарының 118-тармағын орындауда озық педагогикалық тәжірибені тарату және енгізу үшін мектепке дейінгі ұйымдардың құзыреттілік орталығы құрылды.</a:t>
            </a:r>
          </a:p>
          <a:p>
            <a:endParaRPr lang="kk-KZ" sz="3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88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049771-D610-2C22-78DC-AD6BBB335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центров компетенций:</a:t>
            </a: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A851C2-DC7C-7A4E-5F5D-B43DE5656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переход от прямого администирования к формированию системы мотивации, к развитию творческой инициативы педагогов;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выработать механизм управления качеством оказания образовательных услуг на основе конкретных показателей окружающей среды, влияющих на развитие ребенка;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профессиональный уровень педагогов дошкольного воспитания и обучения;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наращивать потенциал дошкольных организаций в предоставлении качественных образовательных услуг;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корпус лидеров-управленцев в сфере дошкольного воспитания и обучения;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улучшить условия в дошкольных организаций с более низкими показателями качества образования.    </a:t>
            </a:r>
            <a:endParaRPr lang="ru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289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EC2CD0-F5F5-BE3F-3057-3C3A82985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663" y="500062"/>
            <a:ext cx="10515600" cy="1325563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</a:t>
            </a: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8DF95C-86BF-8B76-510D-F8C90932C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Дошкольные организаций:</a:t>
            </a:r>
          </a:p>
          <a:p>
            <a:pPr marL="0" indent="0">
              <a:buNone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Распространение лучшей педагогической практики ;</a:t>
            </a:r>
          </a:p>
          <a:p>
            <a:pPr marL="0" indent="0">
              <a:buNone/>
            </a:pP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методическое сопровождение.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2563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F54EC-91B8-A3FD-0B99-3D7A04209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Құзыреттілік орталықтарын құрудың мақсаты</a:t>
            </a: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D95F24-2565-9D54-8F03-59F3A19CD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қызметтерінің жоғары сапсына кешенді көшуді жүзеге асыру, мектепке дейінгі сапалы білімге барлық балалардың тең қолжетімділігін қамтамасыз ету. (Мектепке дейінгі тәрбиелеу мен оқытуды дамыту моделі. 38-тармақ)</a:t>
            </a:r>
            <a:endParaRPr lang="ru-KZ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10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3842B-101B-516C-989E-D97674094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Құзыреттілік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орталықтарын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құрудың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8121B4-FF9E-6F5E-DE3B-4B3299C9A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Тікелей әкімшіліктен мотивация жүйесін қалыптастыруға, педагогтердің шығармашылық бастамасын дамытуға көшу;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Баланың дамуына әсер ететін қоршаған ортаның нақты көрсеткіштері негізінде білім беру қызметтерін көрсету сапасын басқару тетігін әзірлеу;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 дейінгі тәрбие мен оқыту педагогтерінің кәсіби деңгейін арттыру;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Сапалы білім беру қызметтерін ұсынуда мектепке дейінгі ұйымдардың әлеуетін дамыту;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 дейінгі тәрбие мен оқыту саласында көшбасшы-басқарушылар корпусын құру;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сапасының көрсеткіштері төмен мектепке дейінгі ұйымдардағы жағдайларды жақсарту.</a:t>
            </a:r>
          </a:p>
        </p:txBody>
      </p:sp>
    </p:spTree>
    <p:extLst>
      <p:ext uri="{BB962C8B-B14F-4D97-AF65-F5344CB8AC3E}">
        <p14:creationId xmlns:p14="http://schemas.microsoft.com/office/powerpoint/2010/main" val="3873634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C159F-8F9E-705E-EF51-555ADFE5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алгоритмі</a:t>
            </a:r>
            <a:endParaRPr lang="ru-KZ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508DE4-79D1-AA3B-61B1-2A9B8CC35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Мектепке дейінгі ұйымдар: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үздік педагогикалық практиканы тарату;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сүйемелдеу жүргізу.</a:t>
            </a:r>
          </a:p>
        </p:txBody>
      </p:sp>
    </p:spTree>
    <p:extLst>
      <p:ext uri="{BB962C8B-B14F-4D97-AF65-F5344CB8AC3E}">
        <p14:creationId xmlns:p14="http://schemas.microsoft.com/office/powerpoint/2010/main" val="16942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608E4D-A24B-DEE1-CEBE-580534734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57387E2-F9AC-44A1-04F0-D92EB469B43D}"/>
              </a:ext>
            </a:extLst>
          </p:cNvPr>
          <p:cNvSpPr/>
          <p:nvPr/>
        </p:nvSpPr>
        <p:spPr>
          <a:xfrm>
            <a:off x="263649" y="14117"/>
            <a:ext cx="11715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СИНХРОНИЗАЦИЯ ДЕЯТЕЛЬНОСТИ ОРГАНИЗАЦИЙ ОБРАЗОВАНИЯ 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AD35B696-9533-0BCE-AC66-794A36439B84}"/>
              </a:ext>
            </a:extLst>
          </p:cNvPr>
          <p:cNvSpPr/>
          <p:nvPr/>
        </p:nvSpPr>
        <p:spPr>
          <a:xfrm>
            <a:off x="323850" y="1116320"/>
            <a:ext cx="5352595" cy="60751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СИЛЬНЫЙ: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 –сад «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Zerek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13EA4B0-5813-8B2C-1ED9-7AC39248CA4C}"/>
              </a:ext>
            </a:extLst>
          </p:cNvPr>
          <p:cNvSpPr/>
          <p:nvPr/>
        </p:nvSpPr>
        <p:spPr>
          <a:xfrm>
            <a:off x="6371770" y="869226"/>
            <a:ext cx="5668996" cy="854608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СИЛЬНАЯ ШКОЛА: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IT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лицей города Кокшетау отдела образования по городу Кокшетау</a:t>
            </a: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Блок-схема: знак завершения 17">
            <a:extLst>
              <a:ext uri="{FF2B5EF4-FFF2-40B4-BE49-F238E27FC236}">
                <a16:creationId xmlns:a16="http://schemas.microsoft.com/office/drawing/2014/main" id="{612C7E63-F642-105C-6EA3-7E97A23D9711}"/>
              </a:ext>
            </a:extLst>
          </p:cNvPr>
          <p:cNvSpPr/>
          <p:nvPr/>
        </p:nvSpPr>
        <p:spPr>
          <a:xfrm>
            <a:off x="1241065" y="3185535"/>
            <a:ext cx="3314154" cy="698781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«Общеобразовательная школа № 19 города Кокшетау отдела образования по городу Кокшетау »</a:t>
            </a:r>
          </a:p>
        </p:txBody>
      </p:sp>
      <p:sp>
        <p:nvSpPr>
          <p:cNvPr id="20" name="Блок-схема: знак завершения 19">
            <a:extLst>
              <a:ext uri="{FF2B5EF4-FFF2-40B4-BE49-F238E27FC236}">
                <a16:creationId xmlns:a16="http://schemas.microsoft.com/office/drawing/2014/main" id="{6F3E0DEA-953B-3B0F-A7DB-F605381061DB}"/>
              </a:ext>
            </a:extLst>
          </p:cNvPr>
          <p:cNvSpPr/>
          <p:nvPr/>
        </p:nvSpPr>
        <p:spPr>
          <a:xfrm>
            <a:off x="7420997" y="3185535"/>
            <a:ext cx="3406596" cy="729612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«Школа-гимназия № 17 города Кокшетау имени Сакена Жунусова отдела образования по городу Кокшетау» </a:t>
            </a:r>
          </a:p>
        </p:txBody>
      </p:sp>
      <p:sp>
        <p:nvSpPr>
          <p:cNvPr id="34" name="Двойная стрелка вверх/вниз 33">
            <a:extLst>
              <a:ext uri="{FF2B5EF4-FFF2-40B4-BE49-F238E27FC236}">
                <a16:creationId xmlns:a16="http://schemas.microsoft.com/office/drawing/2014/main" id="{8F23AC40-DD2E-2FF6-B32E-FB647F8B5BD8}"/>
              </a:ext>
            </a:extLst>
          </p:cNvPr>
          <p:cNvSpPr/>
          <p:nvPr/>
        </p:nvSpPr>
        <p:spPr>
          <a:xfrm rot="5400000">
            <a:off x="5910253" y="1143540"/>
            <a:ext cx="227708" cy="529786"/>
          </a:xfrm>
          <a:prstGeom prst="up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191D3B-5E76-DB87-03EA-F13E6404582C}"/>
              </a:ext>
            </a:extLst>
          </p:cNvPr>
          <p:cNvSpPr txBox="1"/>
          <p:nvPr/>
        </p:nvSpPr>
        <p:spPr>
          <a:xfrm>
            <a:off x="3970453" y="179486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EC78414F-A381-88DB-27C8-222E768DD527}"/>
              </a:ext>
            </a:extLst>
          </p:cNvPr>
          <p:cNvSpPr txBox="1"/>
          <p:nvPr/>
        </p:nvSpPr>
        <p:spPr>
          <a:xfrm>
            <a:off x="4056814" y="4180305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СЛАБЫЕ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87CAC89B-3861-93AE-5C07-1357E9491E46}"/>
              </a:ext>
            </a:extLst>
          </p:cNvPr>
          <p:cNvCxnSpPr/>
          <p:nvPr/>
        </p:nvCxnSpPr>
        <p:spPr>
          <a:xfrm>
            <a:off x="323850" y="4118026"/>
            <a:ext cx="11655549" cy="9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D2D622F7-D4F6-83DA-4AA7-0BCF0D183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49" y="1986671"/>
            <a:ext cx="1963082" cy="951058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57046562-ECF2-E22D-6890-9A46E864B3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5400" y="2021813"/>
            <a:ext cx="2072820" cy="987638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77B303E6-626B-89DE-13F8-DCA70428CE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3449" y="2058393"/>
            <a:ext cx="2176461" cy="951058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09F3E13E-DE0C-956B-BFE0-D105410A01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7289" y="2107295"/>
            <a:ext cx="2170364" cy="969348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BED62430-2CD4-5692-5144-1D33B64E977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95741" y="2076682"/>
            <a:ext cx="2017951" cy="932769"/>
          </a:xfrm>
          <a:prstGeom prst="rect">
            <a:avLst/>
          </a:prstGeom>
        </p:spPr>
      </p:pic>
      <p:pic>
        <p:nvPicPr>
          <p:cNvPr id="48" name="Рисунок 47">
            <a:extLst>
              <a:ext uri="{FF2B5EF4-FFF2-40B4-BE49-F238E27FC236}">
                <a16:creationId xmlns:a16="http://schemas.microsoft.com/office/drawing/2014/main" id="{1C728723-FB9B-F1C0-3C0F-EDBEADC071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16725" y="2107295"/>
            <a:ext cx="1975275" cy="920576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3044625" y="4422239"/>
            <a:ext cx="1409484" cy="2141053"/>
            <a:chOff x="2560969" y="4285147"/>
            <a:chExt cx="1044286" cy="1946053"/>
          </a:xfrm>
        </p:grpSpPr>
        <p:pic>
          <p:nvPicPr>
            <p:cNvPr id="50" name="Рисунок 49">
              <a:extLst>
                <a:ext uri="{FF2B5EF4-FFF2-40B4-BE49-F238E27FC236}">
                  <a16:creationId xmlns:a16="http://schemas.microsoft.com/office/drawing/2014/main" id="{DA68A905-C288-0849-B02A-1A021ABCCA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50000"/>
            <a:stretch/>
          </p:blipFill>
          <p:spPr>
            <a:xfrm>
              <a:off x="2563576" y="5552331"/>
              <a:ext cx="1041679" cy="678869"/>
            </a:xfrm>
            <a:prstGeom prst="rect">
              <a:avLst/>
            </a:prstGeom>
          </p:spPr>
        </p:pic>
        <p:pic>
          <p:nvPicPr>
            <p:cNvPr id="51" name="Рисунок 50">
              <a:extLst>
                <a:ext uri="{FF2B5EF4-FFF2-40B4-BE49-F238E27FC236}">
                  <a16:creationId xmlns:a16="http://schemas.microsoft.com/office/drawing/2014/main" id="{D502DE65-5AE4-B2A1-D02B-E3CC78DE4D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560969" y="4285147"/>
              <a:ext cx="1041679" cy="1357738"/>
            </a:xfrm>
            <a:prstGeom prst="rect">
              <a:avLst/>
            </a:prstGeom>
          </p:spPr>
        </p:pic>
      </p:grpSp>
      <p:grpSp>
        <p:nvGrpSpPr>
          <p:cNvPr id="13" name="Группа 12"/>
          <p:cNvGrpSpPr/>
          <p:nvPr/>
        </p:nvGrpSpPr>
        <p:grpSpPr>
          <a:xfrm>
            <a:off x="9671404" y="4736143"/>
            <a:ext cx="1090642" cy="1450231"/>
            <a:chOff x="8339535" y="4466772"/>
            <a:chExt cx="1090642" cy="1450231"/>
          </a:xfrm>
        </p:grpSpPr>
        <p:pic>
          <p:nvPicPr>
            <p:cNvPr id="53" name="Рисунок 52">
              <a:extLst>
                <a:ext uri="{FF2B5EF4-FFF2-40B4-BE49-F238E27FC236}">
                  <a16:creationId xmlns:a16="http://schemas.microsoft.com/office/drawing/2014/main" id="{D15358D8-F78C-0006-E659-7EC6FFF55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t="50000"/>
            <a:stretch/>
          </p:blipFill>
          <p:spPr>
            <a:xfrm>
              <a:off x="8339536" y="5417330"/>
              <a:ext cx="1090641" cy="499673"/>
            </a:xfrm>
            <a:prstGeom prst="rect">
              <a:avLst/>
            </a:prstGeom>
          </p:spPr>
        </p:pic>
        <p:pic>
          <p:nvPicPr>
            <p:cNvPr id="55" name="Рисунок 54">
              <a:extLst>
                <a:ext uri="{FF2B5EF4-FFF2-40B4-BE49-F238E27FC236}">
                  <a16:creationId xmlns:a16="http://schemas.microsoft.com/office/drawing/2014/main" id="{50986822-D1EE-548F-4FFC-F2CC8EA36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339535" y="4466772"/>
              <a:ext cx="1090641" cy="994487"/>
            </a:xfrm>
            <a:prstGeom prst="rect">
              <a:avLst/>
            </a:prstGeom>
          </p:spPr>
        </p:pic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A191D3B-5E76-DB87-03EA-F13E6404582C}"/>
              </a:ext>
            </a:extLst>
          </p:cNvPr>
          <p:cNvSpPr txBox="1"/>
          <p:nvPr/>
        </p:nvSpPr>
        <p:spPr>
          <a:xfrm>
            <a:off x="3970453" y="2911435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34262" y="4415771"/>
            <a:ext cx="1313768" cy="2421770"/>
            <a:chOff x="120323" y="4423277"/>
            <a:chExt cx="1313768" cy="2421770"/>
          </a:xfrm>
        </p:grpSpPr>
        <p:pic>
          <p:nvPicPr>
            <p:cNvPr id="49" name="Рисунок 48">
              <a:extLst>
                <a:ext uri="{FF2B5EF4-FFF2-40B4-BE49-F238E27FC236}">
                  <a16:creationId xmlns:a16="http://schemas.microsoft.com/office/drawing/2014/main" id="{9600BF74-89F0-F096-23A7-9CCFB915A09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120323" y="4423277"/>
              <a:ext cx="1313768" cy="1681864"/>
            </a:xfrm>
            <a:prstGeom prst="rect">
              <a:avLst/>
            </a:prstGeom>
          </p:spPr>
        </p:pic>
        <p:pic>
          <p:nvPicPr>
            <p:cNvPr id="38" name="Рисунок 37">
              <a:extLst>
                <a:ext uri="{FF2B5EF4-FFF2-40B4-BE49-F238E27FC236}">
                  <a16:creationId xmlns:a16="http://schemas.microsoft.com/office/drawing/2014/main" id="{DA68A905-C288-0849-B02A-1A021ABCCA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b="50000"/>
            <a:stretch/>
          </p:blipFill>
          <p:spPr>
            <a:xfrm>
              <a:off x="120323" y="5988857"/>
              <a:ext cx="1313768" cy="856190"/>
            </a:xfrm>
            <a:prstGeom prst="rect">
              <a:avLst/>
            </a:prstGeom>
          </p:spPr>
        </p:pic>
      </p:grpSp>
      <p:grpSp>
        <p:nvGrpSpPr>
          <p:cNvPr id="12" name="Группа 11"/>
          <p:cNvGrpSpPr/>
          <p:nvPr/>
        </p:nvGrpSpPr>
        <p:grpSpPr>
          <a:xfrm>
            <a:off x="6365184" y="4799850"/>
            <a:ext cx="1302057" cy="1579050"/>
            <a:chOff x="5369380" y="4646754"/>
            <a:chExt cx="1302057" cy="1579050"/>
          </a:xfrm>
        </p:grpSpPr>
        <p:pic>
          <p:nvPicPr>
            <p:cNvPr id="52" name="Рисунок 51">
              <a:extLst>
                <a:ext uri="{FF2B5EF4-FFF2-40B4-BE49-F238E27FC236}">
                  <a16:creationId xmlns:a16="http://schemas.microsoft.com/office/drawing/2014/main" id="{460A4F43-0DD6-CD28-AF75-82F05CBF12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376777" y="4646754"/>
              <a:ext cx="1294660" cy="999345"/>
            </a:xfrm>
            <a:prstGeom prst="rect">
              <a:avLst/>
            </a:prstGeom>
          </p:spPr>
        </p:pic>
        <p:pic>
          <p:nvPicPr>
            <p:cNvPr id="41" name="Рисунок 40">
              <a:extLst>
                <a:ext uri="{FF2B5EF4-FFF2-40B4-BE49-F238E27FC236}">
                  <a16:creationId xmlns:a16="http://schemas.microsoft.com/office/drawing/2014/main" id="{D15358D8-F78C-0006-E659-7EC6FFF55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b="50000"/>
            <a:stretch/>
          </p:blipFill>
          <p:spPr>
            <a:xfrm>
              <a:off x="5369380" y="5629272"/>
              <a:ext cx="1302057" cy="596532"/>
            </a:xfrm>
            <a:prstGeom prst="rect">
              <a:avLst/>
            </a:prstGeom>
          </p:spPr>
        </p:pic>
      </p:grpSp>
      <p:graphicFrame>
        <p:nvGraphicFramePr>
          <p:cNvPr id="60" name="Таблица 59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619813" y="4578555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№ 9 города Кокшетау отдела образования по городу Кокшетау»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294730" y="53845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305955" y="48578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293130" y="59590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402149" y="551128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426510" y="4877036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376748" y="6097635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Таблица 67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4735754" y="4641563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№1 </a:t>
                      </a:r>
                    </a:p>
                    <a:p>
                      <a:pPr algn="ctr"/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с.Красный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Яр отдела образования по городу Кокшетау»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69" name="Прямая со стрелкой 68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564449" y="558748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614210" y="4953236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564448" y="6173835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Таблица 71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7910754" y="4692363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«Общеобразовательная школа № 16 города Кокшетау отдела образования по городу Кокшетау»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73" name="Прямая со стрелкой 7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650549" y="547318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700310" y="4838936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650548" y="6059535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Таблица 76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0933354" y="4565363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Частная школа  «</a:t>
                      </a:r>
                      <a:r>
                        <a:rPr lang="en-US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Advanced Junior school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69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2AF6-577B-B46A-5340-16EC1F649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F1CF6E0-FF74-2574-A4C3-555A6D3516E7}"/>
              </a:ext>
            </a:extLst>
          </p:cNvPr>
          <p:cNvGrpSpPr/>
          <p:nvPr/>
        </p:nvGrpSpPr>
        <p:grpSpPr>
          <a:xfrm>
            <a:off x="0" y="48967"/>
            <a:ext cx="12192000" cy="1009469"/>
            <a:chOff x="0" y="48968"/>
            <a:chExt cx="12192000" cy="676306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8012C13-B08B-F360-91AF-9D834CAB59C9}"/>
                </a:ext>
              </a:extLst>
            </p:cNvPr>
            <p:cNvSpPr/>
            <p:nvPr/>
          </p:nvSpPr>
          <p:spPr bwMode="auto">
            <a:xfrm>
              <a:off x="0" y="145516"/>
              <a:ext cx="11506162" cy="5132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Блок-схема: сохраненные данные 3">
              <a:extLst>
                <a:ext uri="{FF2B5EF4-FFF2-40B4-BE49-F238E27FC236}">
                  <a16:creationId xmlns:a16="http://schemas.microsoft.com/office/drawing/2014/main" id="{19873897-1500-08D8-FDCB-CD2F379D109B}"/>
                </a:ext>
              </a:extLst>
            </p:cNvPr>
            <p:cNvSpPr/>
            <p:nvPr/>
          </p:nvSpPr>
          <p:spPr bwMode="auto">
            <a:xfrm>
              <a:off x="10395508" y="48968"/>
              <a:ext cx="1796492" cy="676306"/>
            </a:xfrm>
            <a:prstGeom prst="flowChartOnlineStorag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BFD4FD-87E0-0776-3C2D-1E1DEE51AD64}"/>
              </a:ext>
            </a:extLst>
          </p:cNvPr>
          <p:cNvSpPr txBox="1"/>
          <p:nvPr/>
        </p:nvSpPr>
        <p:spPr>
          <a:xfrm>
            <a:off x="714836" y="136628"/>
            <a:ext cx="1091125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год – 4 ЦК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 год -10 ЦК</a:t>
            </a:r>
            <a:endParaRPr kumimoji="0" lang="x-non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2B36905B-AAC9-09BC-FF17-AE646C643FF3}"/>
              </a:ext>
            </a:extLst>
          </p:cNvPr>
          <p:cNvSpPr/>
          <p:nvPr/>
        </p:nvSpPr>
        <p:spPr>
          <a:xfrm>
            <a:off x="3275075" y="1058436"/>
            <a:ext cx="5037987" cy="650286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/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 –сад «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Zerek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Кокшетау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E0D7BA1A-F7F7-0E1E-2FC2-A2A5CFE7F7B4}"/>
              </a:ext>
            </a:extLst>
          </p:cNvPr>
          <p:cNvSpPr/>
          <p:nvPr/>
        </p:nvSpPr>
        <p:spPr>
          <a:xfrm flipH="1">
            <a:off x="5690835" y="1762683"/>
            <a:ext cx="206466" cy="359446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C6EEBC6-537D-1714-6EFF-315EEB318C0E}"/>
              </a:ext>
            </a:extLst>
          </p:cNvPr>
          <p:cNvSpPr/>
          <p:nvPr/>
        </p:nvSpPr>
        <p:spPr>
          <a:xfrm>
            <a:off x="75002" y="2177842"/>
            <a:ext cx="11883582" cy="394958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 о ч к и   р о с т а - 6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Стрелка вниз 17">
            <a:extLst>
              <a:ext uri="{FF2B5EF4-FFF2-40B4-BE49-F238E27FC236}">
                <a16:creationId xmlns:a16="http://schemas.microsoft.com/office/drawing/2014/main" id="{D9356A3E-B421-B461-741B-AC7556C23F7C}"/>
              </a:ext>
            </a:extLst>
          </p:cNvPr>
          <p:cNvSpPr/>
          <p:nvPr/>
        </p:nvSpPr>
        <p:spPr>
          <a:xfrm flipH="1">
            <a:off x="1316438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C206D842-FF4D-C4B4-2F86-28DAEF7DCFCF}"/>
              </a:ext>
            </a:extLst>
          </p:cNvPr>
          <p:cNvSpPr/>
          <p:nvPr/>
        </p:nvSpPr>
        <p:spPr>
          <a:xfrm>
            <a:off x="795719" y="2979316"/>
            <a:ext cx="1189100" cy="160414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детский сад «Алтын бала»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3" name="Блок-схема: знак завершения 32">
            <a:extLst>
              <a:ext uri="{FF2B5EF4-FFF2-40B4-BE49-F238E27FC236}">
                <a16:creationId xmlns:a16="http://schemas.microsoft.com/office/drawing/2014/main" id="{7D4E816F-DF99-C3C5-9415-F3E945CC6883}"/>
              </a:ext>
            </a:extLst>
          </p:cNvPr>
          <p:cNvSpPr/>
          <p:nvPr/>
        </p:nvSpPr>
        <p:spPr>
          <a:xfrm>
            <a:off x="2953734" y="2986868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Ясли- сад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«Арман»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4" name="Блок-схема: знак завершения 33">
            <a:extLst>
              <a:ext uri="{FF2B5EF4-FFF2-40B4-BE49-F238E27FC236}">
                <a16:creationId xmlns:a16="http://schemas.microsoft.com/office/drawing/2014/main" id="{A2D0B27C-CC62-2C47-E3D2-A6DA238EDDEA}"/>
              </a:ext>
            </a:extLst>
          </p:cNvPr>
          <p:cNvSpPr/>
          <p:nvPr/>
        </p:nvSpPr>
        <p:spPr>
          <a:xfrm>
            <a:off x="5032883" y="3006833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Ясли-сад «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Мерей»</a:t>
            </a:r>
          </a:p>
        </p:txBody>
      </p:sp>
      <p:sp>
        <p:nvSpPr>
          <p:cNvPr id="42" name="Блок-схема: знак завершения 41">
            <a:extLst>
              <a:ext uri="{FF2B5EF4-FFF2-40B4-BE49-F238E27FC236}">
                <a16:creationId xmlns:a16="http://schemas.microsoft.com/office/drawing/2014/main" id="{8AEA3364-963A-5C09-1E0D-888A8645B668}"/>
              </a:ext>
            </a:extLst>
          </p:cNvPr>
          <p:cNvSpPr/>
          <p:nvPr/>
        </p:nvSpPr>
        <p:spPr>
          <a:xfrm>
            <a:off x="6880121" y="3060472"/>
            <a:ext cx="1283151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 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Көктем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43" name="Блок-схема: знак завершения 42">
            <a:extLst>
              <a:ext uri="{FF2B5EF4-FFF2-40B4-BE49-F238E27FC236}">
                <a16:creationId xmlns:a16="http://schemas.microsoft.com/office/drawing/2014/main" id="{B2CF8029-DADE-A113-5CD2-80670F3187EC}"/>
              </a:ext>
            </a:extLst>
          </p:cNvPr>
          <p:cNvSpPr/>
          <p:nvPr/>
        </p:nvSpPr>
        <p:spPr>
          <a:xfrm>
            <a:off x="8942117" y="3046339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</a:t>
            </a:r>
          </a:p>
          <a:p>
            <a:pPr algn="ctr"/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 «Арай»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4" name="Блок-схема: знак завершения 43">
            <a:extLst>
              <a:ext uri="{FF2B5EF4-FFF2-40B4-BE49-F238E27FC236}">
                <a16:creationId xmlns:a16="http://schemas.microsoft.com/office/drawing/2014/main" id="{0B4AF1B1-8BE6-3973-5DE6-B63658559FEF}"/>
              </a:ext>
            </a:extLst>
          </p:cNvPr>
          <p:cNvSpPr/>
          <p:nvPr/>
        </p:nvSpPr>
        <p:spPr>
          <a:xfrm>
            <a:off x="10609328" y="3016230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 «Айша»</a:t>
            </a:r>
          </a:p>
        </p:txBody>
      </p:sp>
      <p:sp>
        <p:nvSpPr>
          <p:cNvPr id="48" name="Стрелка вниз 47">
            <a:extLst>
              <a:ext uri="{FF2B5EF4-FFF2-40B4-BE49-F238E27FC236}">
                <a16:creationId xmlns:a16="http://schemas.microsoft.com/office/drawing/2014/main" id="{23EAE5FB-DC42-B5B0-0961-7D61D5E312C3}"/>
              </a:ext>
            </a:extLst>
          </p:cNvPr>
          <p:cNvSpPr/>
          <p:nvPr/>
        </p:nvSpPr>
        <p:spPr>
          <a:xfrm flipH="1">
            <a:off x="3458408" y="2649419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9" name="Стрелка вниз 48">
            <a:extLst>
              <a:ext uri="{FF2B5EF4-FFF2-40B4-BE49-F238E27FC236}">
                <a16:creationId xmlns:a16="http://schemas.microsoft.com/office/drawing/2014/main" id="{FC129A62-592F-A496-4775-846A372F4864}"/>
              </a:ext>
            </a:extLst>
          </p:cNvPr>
          <p:cNvSpPr/>
          <p:nvPr/>
        </p:nvSpPr>
        <p:spPr>
          <a:xfrm flipH="1">
            <a:off x="5546483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0" name="Стрелка вниз 49">
            <a:extLst>
              <a:ext uri="{FF2B5EF4-FFF2-40B4-BE49-F238E27FC236}">
                <a16:creationId xmlns:a16="http://schemas.microsoft.com/office/drawing/2014/main" id="{162C336A-D33E-8116-F38F-294506230007}"/>
              </a:ext>
            </a:extLst>
          </p:cNvPr>
          <p:cNvSpPr/>
          <p:nvPr/>
        </p:nvSpPr>
        <p:spPr>
          <a:xfrm flipH="1">
            <a:off x="7431820" y="263216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1" name="Стрелка вниз 50">
            <a:extLst>
              <a:ext uri="{FF2B5EF4-FFF2-40B4-BE49-F238E27FC236}">
                <a16:creationId xmlns:a16="http://schemas.microsoft.com/office/drawing/2014/main" id="{44FFC938-8812-4B36-2CE4-D460A6097DFC}"/>
              </a:ext>
            </a:extLst>
          </p:cNvPr>
          <p:cNvSpPr/>
          <p:nvPr/>
        </p:nvSpPr>
        <p:spPr>
          <a:xfrm flipH="1">
            <a:off x="9446791" y="264595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2" name="Стрелка вниз 51">
            <a:extLst>
              <a:ext uri="{FF2B5EF4-FFF2-40B4-BE49-F238E27FC236}">
                <a16:creationId xmlns:a16="http://schemas.microsoft.com/office/drawing/2014/main" id="{01B725DD-97FE-9EFC-FF95-A5FE247C80D6}"/>
              </a:ext>
            </a:extLst>
          </p:cNvPr>
          <p:cNvSpPr/>
          <p:nvPr/>
        </p:nvSpPr>
        <p:spPr>
          <a:xfrm flipH="1">
            <a:off x="11112689" y="2624904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" name="Блок-схема: знак завершения 57">
            <a:extLst>
              <a:ext uri="{FF2B5EF4-FFF2-40B4-BE49-F238E27FC236}">
                <a16:creationId xmlns:a16="http://schemas.microsoft.com/office/drawing/2014/main" id="{43A602F3-EC37-10FB-FC5F-035F17CD97D4}"/>
              </a:ext>
            </a:extLst>
          </p:cNvPr>
          <p:cNvSpPr/>
          <p:nvPr/>
        </p:nvSpPr>
        <p:spPr>
          <a:xfrm>
            <a:off x="723711" y="5019644"/>
            <a:ext cx="1281291" cy="13620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Жұлдыз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Мини-центр КГУ «Общеобразовательная школа №22»</a:t>
            </a:r>
          </a:p>
        </p:txBody>
      </p:sp>
      <p:sp>
        <p:nvSpPr>
          <p:cNvPr id="59" name="Блок-схема: знак завершения 58">
            <a:extLst>
              <a:ext uri="{FF2B5EF4-FFF2-40B4-BE49-F238E27FC236}">
                <a16:creationId xmlns:a16="http://schemas.microsoft.com/office/drawing/2014/main" id="{085FE2E2-AA6D-34F5-F81E-82F3FA481103}"/>
              </a:ext>
            </a:extLst>
          </p:cNvPr>
          <p:cNvSpPr/>
          <p:nvPr/>
        </p:nvSpPr>
        <p:spPr>
          <a:xfrm>
            <a:off x="2907638" y="5071306"/>
            <a:ext cx="1281291" cy="1373555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ясли-сад «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Болашақ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ГККП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ясли-сад «Сауле»</a:t>
            </a: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0" name="Блок-схема: знак завершения 59">
            <a:extLst>
              <a:ext uri="{FF2B5EF4-FFF2-40B4-BE49-F238E27FC236}">
                <a16:creationId xmlns:a16="http://schemas.microsoft.com/office/drawing/2014/main" id="{7D1743FC-DBC0-8440-B6F4-1A1A336E438D}"/>
              </a:ext>
            </a:extLst>
          </p:cNvPr>
          <p:cNvSpPr/>
          <p:nvPr/>
        </p:nvSpPr>
        <p:spPr>
          <a:xfrm>
            <a:off x="5008763" y="5071306"/>
            <a:ext cx="1281291" cy="1389293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КГУ «Общеобразовательная школа №12»</a:t>
            </a:r>
          </a:p>
          <a:p>
            <a:pPr algn="ctr"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МЦ КГУ «Общеобразовательная школа №7»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" name="Блок-схема: знак завершения 60">
            <a:extLst>
              <a:ext uri="{FF2B5EF4-FFF2-40B4-BE49-F238E27FC236}">
                <a16:creationId xmlns:a16="http://schemas.microsoft.com/office/drawing/2014/main" id="{52841D70-8A3A-43E8-B876-B1F01BBB6010}"/>
              </a:ext>
            </a:extLst>
          </p:cNvPr>
          <p:cNvSpPr/>
          <p:nvPr/>
        </p:nvSpPr>
        <p:spPr>
          <a:xfrm>
            <a:off x="6941728" y="5112787"/>
            <a:ext cx="1281291" cy="13735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Акку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 сад «Мирас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5" name="Блок-схема: знак завершения 64">
            <a:extLst>
              <a:ext uri="{FF2B5EF4-FFF2-40B4-BE49-F238E27FC236}">
                <a16:creationId xmlns:a16="http://schemas.microsoft.com/office/drawing/2014/main" id="{903F65B6-A26F-5380-CEE9-E4E6FBF119A1}"/>
              </a:ext>
            </a:extLst>
          </p:cNvPr>
          <p:cNvSpPr/>
          <p:nvPr/>
        </p:nvSpPr>
        <p:spPr>
          <a:xfrm>
            <a:off x="9046576" y="5079255"/>
            <a:ext cx="1159934" cy="138134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Ертөстік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«Амина»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6" name="Блок-схема: знак завершения 65">
            <a:extLst>
              <a:ext uri="{FF2B5EF4-FFF2-40B4-BE49-F238E27FC236}">
                <a16:creationId xmlns:a16="http://schemas.microsoft.com/office/drawing/2014/main" id="{C365481C-C4DB-1F4A-101D-4651CC42F7E2}"/>
              </a:ext>
            </a:extLst>
          </p:cNvPr>
          <p:cNvSpPr/>
          <p:nvPr/>
        </p:nvSpPr>
        <p:spPr>
          <a:xfrm>
            <a:off x="10745119" y="5079255"/>
            <a:ext cx="1159934" cy="1381347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Достық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 «Айгерим»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7" name="Стрелка вниз 66">
            <a:extLst>
              <a:ext uri="{FF2B5EF4-FFF2-40B4-BE49-F238E27FC236}">
                <a16:creationId xmlns:a16="http://schemas.microsoft.com/office/drawing/2014/main" id="{E548C3B3-7981-797A-DB8F-0F15D70B736B}"/>
              </a:ext>
            </a:extLst>
          </p:cNvPr>
          <p:cNvSpPr/>
          <p:nvPr/>
        </p:nvSpPr>
        <p:spPr>
          <a:xfrm flipH="1">
            <a:off x="1307972" y="460057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8" name="Стрелка вниз 67">
            <a:extLst>
              <a:ext uri="{FF2B5EF4-FFF2-40B4-BE49-F238E27FC236}">
                <a16:creationId xmlns:a16="http://schemas.microsoft.com/office/drawing/2014/main" id="{ADE7D09F-4E12-D896-6AE3-C968A84AB568}"/>
              </a:ext>
            </a:extLst>
          </p:cNvPr>
          <p:cNvSpPr/>
          <p:nvPr/>
        </p:nvSpPr>
        <p:spPr>
          <a:xfrm flipH="1">
            <a:off x="11145334" y="4644973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Стрелка вниз 69">
            <a:extLst>
              <a:ext uri="{FF2B5EF4-FFF2-40B4-BE49-F238E27FC236}">
                <a16:creationId xmlns:a16="http://schemas.microsoft.com/office/drawing/2014/main" id="{EE989D58-FF5B-1323-4898-CD5B9C03B143}"/>
              </a:ext>
            </a:extLst>
          </p:cNvPr>
          <p:cNvSpPr/>
          <p:nvPr/>
        </p:nvSpPr>
        <p:spPr>
          <a:xfrm flipH="1">
            <a:off x="3458408" y="4617520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2" name="Стрелка вниз 71">
            <a:extLst>
              <a:ext uri="{FF2B5EF4-FFF2-40B4-BE49-F238E27FC236}">
                <a16:creationId xmlns:a16="http://schemas.microsoft.com/office/drawing/2014/main" id="{0E91FE24-CE3D-B81D-9A56-13D28C924032}"/>
              </a:ext>
            </a:extLst>
          </p:cNvPr>
          <p:cNvSpPr/>
          <p:nvPr/>
        </p:nvSpPr>
        <p:spPr>
          <a:xfrm flipH="1">
            <a:off x="5511083" y="465375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3" name="Стрелка вниз 72">
            <a:extLst>
              <a:ext uri="{FF2B5EF4-FFF2-40B4-BE49-F238E27FC236}">
                <a16:creationId xmlns:a16="http://schemas.microsoft.com/office/drawing/2014/main" id="{EBDA3272-2F08-7AA2-8F45-AA8C9F599CE7}"/>
              </a:ext>
            </a:extLst>
          </p:cNvPr>
          <p:cNvSpPr/>
          <p:nvPr/>
        </p:nvSpPr>
        <p:spPr>
          <a:xfrm flipH="1">
            <a:off x="7435176" y="469795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5" name="Стрелка вниз 74">
            <a:extLst>
              <a:ext uri="{FF2B5EF4-FFF2-40B4-BE49-F238E27FC236}">
                <a16:creationId xmlns:a16="http://schemas.microsoft.com/office/drawing/2014/main" id="{B9F77C54-7924-799D-25E4-835A20812883}"/>
              </a:ext>
            </a:extLst>
          </p:cNvPr>
          <p:cNvSpPr/>
          <p:nvPr/>
        </p:nvSpPr>
        <p:spPr>
          <a:xfrm flipH="1">
            <a:off x="9455600" y="467331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80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7CF14A-AED4-4E10-EC18-F469DB86ED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BAB3A0-4800-4D43-2DBC-7168DF445DD3}"/>
              </a:ext>
            </a:extLst>
          </p:cNvPr>
          <p:cNvSpPr/>
          <p:nvPr/>
        </p:nvSpPr>
        <p:spPr>
          <a:xfrm>
            <a:off x="263649" y="14117"/>
            <a:ext cx="11715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СИНХРОНИЗАЦИЯ ДЕЯТЕЛЬНОСТИ ОРГАНИЗАЦИЙ ОБРАЗОВАНИЯ 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86C3A2BA-2A23-08CD-8FD8-537C720F3A5A}"/>
              </a:ext>
            </a:extLst>
          </p:cNvPr>
          <p:cNvSpPr/>
          <p:nvPr/>
        </p:nvSpPr>
        <p:spPr>
          <a:xfrm>
            <a:off x="323850" y="1116320"/>
            <a:ext cx="5352595" cy="60751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СИЛЬНЫЙ: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 сад «Н</a:t>
            </a: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ұр бала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628F26AE-386E-AF7B-E75B-BF3FA55903EF}"/>
              </a:ext>
            </a:extLst>
          </p:cNvPr>
          <p:cNvSpPr/>
          <p:nvPr/>
        </p:nvSpPr>
        <p:spPr>
          <a:xfrm>
            <a:off x="6371770" y="647700"/>
            <a:ext cx="5668996" cy="1076134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СИЛЬНАЯ ШКОЛА: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компетенций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Многопрофильная гимназия №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им.М.Габдулина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г. Кокшетау</a:t>
            </a:r>
          </a:p>
        </p:txBody>
      </p:sp>
      <p:sp>
        <p:nvSpPr>
          <p:cNvPr id="18" name="Блок-схема: знак завершения 17">
            <a:extLst>
              <a:ext uri="{FF2B5EF4-FFF2-40B4-BE49-F238E27FC236}">
                <a16:creationId xmlns:a16="http://schemas.microsoft.com/office/drawing/2014/main" id="{B18BB2A8-4D48-A0A6-671D-761BEA1770D5}"/>
              </a:ext>
            </a:extLst>
          </p:cNvPr>
          <p:cNvSpPr/>
          <p:nvPr/>
        </p:nvSpPr>
        <p:spPr>
          <a:xfrm>
            <a:off x="1023890" y="3293731"/>
            <a:ext cx="3304088" cy="678975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«Школа-гимназия № 13 «Экос» города Кокшетау</a:t>
            </a: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7C376400-579A-722E-83F0-7830A180009F}"/>
              </a:ext>
            </a:extLst>
          </p:cNvPr>
          <p:cNvSpPr/>
          <p:nvPr/>
        </p:nvSpPr>
        <p:spPr>
          <a:xfrm>
            <a:off x="7510658" y="3293730"/>
            <a:ext cx="3805030" cy="598819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КГУ </a:t>
            </a:r>
            <a:r>
              <a:rPr kumimoji="0" lang="kk-KZ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«Многопрофильная ш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кола-гимназия №3  </a:t>
            </a:r>
            <a:r>
              <a:rPr kumimoji="0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с.Красный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Яр </a:t>
            </a:r>
          </a:p>
        </p:txBody>
      </p:sp>
      <p:sp>
        <p:nvSpPr>
          <p:cNvPr id="34" name="Двойная стрелка вверх/вниз 33">
            <a:extLst>
              <a:ext uri="{FF2B5EF4-FFF2-40B4-BE49-F238E27FC236}">
                <a16:creationId xmlns:a16="http://schemas.microsoft.com/office/drawing/2014/main" id="{450E9B1C-76F8-A63A-D6AB-C76CF5D8A29A}"/>
              </a:ext>
            </a:extLst>
          </p:cNvPr>
          <p:cNvSpPr/>
          <p:nvPr/>
        </p:nvSpPr>
        <p:spPr>
          <a:xfrm rot="5400000">
            <a:off x="5910253" y="1143540"/>
            <a:ext cx="227708" cy="529786"/>
          </a:xfrm>
          <a:prstGeom prst="up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64" name="Прямая со стрелкой 63">
            <a:extLst>
              <a:ext uri="{FF2B5EF4-FFF2-40B4-BE49-F238E27FC236}">
                <a16:creationId xmlns:a16="http://schemas.microsoft.com/office/drawing/2014/main" id="{FF85C83A-F719-183E-94F1-363BBBE93E2C}"/>
              </a:ext>
            </a:extLst>
          </p:cNvPr>
          <p:cNvCxnSpPr>
            <a:cxnSpLocks/>
          </p:cNvCxnSpPr>
          <p:nvPr/>
        </p:nvCxnSpPr>
        <p:spPr>
          <a:xfrm>
            <a:off x="1241065" y="5235919"/>
            <a:ext cx="154387" cy="1512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>
            <a:extLst>
              <a:ext uri="{FF2B5EF4-FFF2-40B4-BE49-F238E27FC236}">
                <a16:creationId xmlns:a16="http://schemas.microsoft.com/office/drawing/2014/main" id="{19480987-BE36-D581-7DA9-BEB5443C3848}"/>
              </a:ext>
            </a:extLst>
          </p:cNvPr>
          <p:cNvCxnSpPr/>
          <p:nvPr/>
        </p:nvCxnSpPr>
        <p:spPr>
          <a:xfrm flipV="1">
            <a:off x="1089480" y="5600244"/>
            <a:ext cx="197443" cy="1878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6AB1F55-21B9-FD1E-613C-05B21D3F1AD0}"/>
              </a:ext>
            </a:extLst>
          </p:cNvPr>
          <p:cNvSpPr txBox="1"/>
          <p:nvPr/>
        </p:nvSpPr>
        <p:spPr>
          <a:xfrm>
            <a:off x="3970453" y="1820266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610F6DD6-34E9-143E-CB51-E99A2053E23C}"/>
              </a:ext>
            </a:extLst>
          </p:cNvPr>
          <p:cNvSpPr txBox="1"/>
          <p:nvPr/>
        </p:nvSpPr>
        <p:spPr>
          <a:xfrm>
            <a:off x="4056814" y="4231105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СЛАБЫЕ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31A19B65-EFFF-1C83-444E-5B1B7F63C6F1}"/>
              </a:ext>
            </a:extLst>
          </p:cNvPr>
          <p:cNvCxnSpPr/>
          <p:nvPr/>
        </p:nvCxnSpPr>
        <p:spPr>
          <a:xfrm>
            <a:off x="323850" y="4118026"/>
            <a:ext cx="11655549" cy="9723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806C65E-5153-40D3-DB62-F950AC1A7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9" y="2021519"/>
            <a:ext cx="1963082" cy="95105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8753C518-5247-AFE3-4902-81DAD8F582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0850" y="2050475"/>
            <a:ext cx="2072820" cy="987638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55B287E-804F-E7CF-0DDD-AE48AF2596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8240" y="2087055"/>
            <a:ext cx="2176461" cy="951058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59928D0-E2C8-90C1-F896-123D319CE3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2428" y="2142072"/>
            <a:ext cx="2176461" cy="969348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EFC6773-7F1E-142D-342E-F7D6606D24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29923" y="2176296"/>
            <a:ext cx="2017951" cy="932769"/>
          </a:xfrm>
          <a:prstGeom prst="rect">
            <a:avLst/>
          </a:prstGeom>
        </p:spPr>
      </p:pic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02F1F062-972E-2FAC-6FAD-8D4A2D0CCA2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08706" y="2189701"/>
            <a:ext cx="1975275" cy="920576"/>
          </a:xfrm>
          <a:prstGeom prst="rect">
            <a:avLst/>
          </a:prstGeom>
        </p:spPr>
      </p:pic>
      <p:grpSp>
        <p:nvGrpSpPr>
          <p:cNvPr id="14" name="Группа 13"/>
          <p:cNvGrpSpPr/>
          <p:nvPr/>
        </p:nvGrpSpPr>
        <p:grpSpPr>
          <a:xfrm>
            <a:off x="6345614" y="4538883"/>
            <a:ext cx="1560543" cy="1679323"/>
            <a:chOff x="8003847" y="4464234"/>
            <a:chExt cx="1505914" cy="1717036"/>
          </a:xfrm>
        </p:grpSpPr>
        <p:pic>
          <p:nvPicPr>
            <p:cNvPr id="40" name="Рисунок 39">
              <a:extLst>
                <a:ext uri="{FF2B5EF4-FFF2-40B4-BE49-F238E27FC236}">
                  <a16:creationId xmlns:a16="http://schemas.microsoft.com/office/drawing/2014/main" id="{526457D0-1702-AF6F-A999-8C9ACA9ECB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-1919" b="64474"/>
            <a:stretch/>
          </p:blipFill>
          <p:spPr>
            <a:xfrm>
              <a:off x="8003847" y="4464234"/>
              <a:ext cx="1505914" cy="562721"/>
            </a:xfrm>
            <a:prstGeom prst="rect">
              <a:avLst/>
            </a:prstGeom>
          </p:spPr>
        </p:pic>
        <p:pic>
          <p:nvPicPr>
            <p:cNvPr id="41" name="Рисунок 40">
              <a:extLst>
                <a:ext uri="{FF2B5EF4-FFF2-40B4-BE49-F238E27FC236}">
                  <a16:creationId xmlns:a16="http://schemas.microsoft.com/office/drawing/2014/main" id="{A04708DE-B3A3-3BAB-9F33-BD64CB6B7C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003847" y="5035123"/>
              <a:ext cx="1505914" cy="1146147"/>
            </a:xfrm>
            <a:prstGeom prst="rect">
              <a:avLst/>
            </a:prstGeom>
          </p:spPr>
        </p:pic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6AB1F55-21B9-FD1E-613C-05B21D3F1AD0}"/>
              </a:ext>
            </a:extLst>
          </p:cNvPr>
          <p:cNvSpPr txBox="1"/>
          <p:nvPr/>
        </p:nvSpPr>
        <p:spPr>
          <a:xfrm>
            <a:off x="4053370" y="2924399"/>
            <a:ext cx="3888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СРЕДНИЕ</a:t>
            </a:r>
          </a:p>
        </p:txBody>
      </p:sp>
      <p:graphicFrame>
        <p:nvGraphicFramePr>
          <p:cNvPr id="29" name="Таблица 28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840850" y="4714784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</a:t>
                      </a:r>
                      <a:r>
                        <a:rPr lang="ru-RU" sz="105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Школа- гимназия № 1 города Кокшетау отдела образования по городу Кокшетау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472530" y="52448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471055" y="48578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470930" y="55780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2"/>
          <p:cNvGrpSpPr/>
          <p:nvPr/>
        </p:nvGrpSpPr>
        <p:grpSpPr>
          <a:xfrm>
            <a:off x="132039" y="4435697"/>
            <a:ext cx="1366960" cy="2262860"/>
            <a:chOff x="132039" y="4537297"/>
            <a:chExt cx="1366960" cy="2262860"/>
          </a:xfrm>
        </p:grpSpPr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585FCAC8-C33D-68C4-62BE-85B6647FD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32039" y="4537297"/>
              <a:ext cx="1366960" cy="1353429"/>
            </a:xfrm>
            <a:prstGeom prst="rect">
              <a:avLst/>
            </a:prstGeom>
          </p:spPr>
        </p:pic>
        <p:pic>
          <p:nvPicPr>
            <p:cNvPr id="33" name="Рисунок 32">
              <a:extLst>
                <a:ext uri="{FF2B5EF4-FFF2-40B4-BE49-F238E27FC236}">
                  <a16:creationId xmlns:a16="http://schemas.microsoft.com/office/drawing/2014/main" id="{1339BD0A-429B-F4A0-5C23-D7C84D6467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b="27715"/>
            <a:stretch/>
          </p:blipFill>
          <p:spPr>
            <a:xfrm>
              <a:off x="132039" y="5839455"/>
              <a:ext cx="1366960" cy="960702"/>
            </a:xfrm>
            <a:prstGeom prst="rect">
              <a:avLst/>
            </a:prstGeom>
          </p:spPr>
        </p:pic>
      </p:grp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472530" y="60576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470930" y="63908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>
            <a:off x="3167829" y="4527735"/>
            <a:ext cx="1480372" cy="2114365"/>
            <a:chOff x="3194618" y="4498439"/>
            <a:chExt cx="1631853" cy="2387632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3200401" y="4498439"/>
              <a:ext cx="1626070" cy="1818088"/>
              <a:chOff x="4687775" y="4581059"/>
              <a:chExt cx="1336333" cy="1818088"/>
            </a:xfrm>
          </p:grpSpPr>
          <p:pic>
            <p:nvPicPr>
              <p:cNvPr id="38" name="Рисунок 37">
                <a:extLst>
                  <a:ext uri="{FF2B5EF4-FFF2-40B4-BE49-F238E27FC236}">
                    <a16:creationId xmlns:a16="http://schemas.microsoft.com/office/drawing/2014/main" id="{1339BD0A-429B-F4A0-5C23-D7C84D6467B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2"/>
              <a:srcRect t="69390"/>
              <a:stretch/>
            </p:blipFill>
            <p:spPr>
              <a:xfrm>
                <a:off x="4687776" y="5839455"/>
                <a:ext cx="1336332" cy="559692"/>
              </a:xfrm>
              <a:prstGeom prst="rect">
                <a:avLst/>
              </a:prstGeom>
            </p:spPr>
          </p:pic>
          <p:pic>
            <p:nvPicPr>
              <p:cNvPr id="39" name="Рисунок 38">
                <a:extLst>
                  <a:ext uri="{FF2B5EF4-FFF2-40B4-BE49-F238E27FC236}">
                    <a16:creationId xmlns:a16="http://schemas.microsoft.com/office/drawing/2014/main" id="{74EE9B83-F492-928D-BF10-C8DE50C27F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87775" y="4581059"/>
                <a:ext cx="1336332" cy="1301578"/>
              </a:xfrm>
              <a:prstGeom prst="rect">
                <a:avLst/>
              </a:prstGeom>
            </p:spPr>
          </p:pic>
        </p:grpSp>
        <p:pic>
          <p:nvPicPr>
            <p:cNvPr id="44" name="Рисунок 43">
              <a:extLst>
                <a:ext uri="{FF2B5EF4-FFF2-40B4-BE49-F238E27FC236}">
                  <a16:creationId xmlns:a16="http://schemas.microsoft.com/office/drawing/2014/main" id="{526457D0-1702-AF6F-A999-8C9ACA9ECB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66453"/>
            <a:stretch/>
          </p:blipFill>
          <p:spPr>
            <a:xfrm>
              <a:off x="3194618" y="6291127"/>
              <a:ext cx="1631853" cy="594944"/>
            </a:xfrm>
            <a:prstGeom prst="rect">
              <a:avLst/>
            </a:prstGeom>
          </p:spPr>
        </p:pic>
      </p:grpSp>
      <p:grpSp>
        <p:nvGrpSpPr>
          <p:cNvPr id="11" name="Группа 10"/>
          <p:cNvGrpSpPr/>
          <p:nvPr/>
        </p:nvGrpSpPr>
        <p:grpSpPr>
          <a:xfrm>
            <a:off x="9237363" y="4583260"/>
            <a:ext cx="1479644" cy="1554481"/>
            <a:chOff x="10261199" y="4614053"/>
            <a:chExt cx="1682642" cy="1789460"/>
          </a:xfrm>
        </p:grpSpPr>
        <p:pic>
          <p:nvPicPr>
            <p:cNvPr id="42" name="Рисунок 41">
              <a:extLst>
                <a:ext uri="{FF2B5EF4-FFF2-40B4-BE49-F238E27FC236}">
                  <a16:creationId xmlns:a16="http://schemas.microsoft.com/office/drawing/2014/main" id="{B55D7A24-7A95-B933-DE29-61D8127D4A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0261199" y="4614053"/>
              <a:ext cx="1682642" cy="1225402"/>
            </a:xfrm>
            <a:prstGeom prst="rect">
              <a:avLst/>
            </a:prstGeom>
          </p:spPr>
        </p:pic>
        <p:pic>
          <p:nvPicPr>
            <p:cNvPr id="45" name="Рисунок 44">
              <a:extLst>
                <a:ext uri="{FF2B5EF4-FFF2-40B4-BE49-F238E27FC236}">
                  <a16:creationId xmlns:a16="http://schemas.microsoft.com/office/drawing/2014/main" id="{526457D0-1702-AF6F-A999-8C9ACA9ECB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t="37158" b="30765"/>
            <a:stretch/>
          </p:blipFill>
          <p:spPr>
            <a:xfrm>
              <a:off x="10265453" y="5829432"/>
              <a:ext cx="1678387" cy="574081"/>
            </a:xfrm>
            <a:prstGeom prst="rect">
              <a:avLst/>
            </a:prstGeom>
          </p:spPr>
        </p:pic>
      </p:grpSp>
      <p:graphicFrame>
        <p:nvGraphicFramePr>
          <p:cNvPr id="46" name="Таблица 45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4888850" y="4676684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</a:t>
                      </a:r>
                      <a:r>
                        <a:rPr lang="ru-RU" sz="105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Общеобразовательная школа № 10 города Кокшетау отдела образования по городу Кокшетау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622130" y="51432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620655" y="47562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620530" y="54764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622130" y="59560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4620530" y="62892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Таблица 51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8038450" y="4587784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algn="ctr"/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«Основ</a:t>
                      </a:r>
                      <a:r>
                        <a:rPr lang="ru-RU" sz="105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ная школа № 15  отдела образования по городу Кокшетау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771730" y="50543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770255" y="46673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770130" y="53875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7771730" y="58671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Таблица 57">
            <a:extLst>
              <a:ext uri="{FF2B5EF4-FFF2-40B4-BE49-F238E27FC236}">
                <a16:creationId xmlns:a16="http://schemas.microsoft.com/office/drawing/2014/main" id="{69A0399B-E390-4102-7CF6-7D75D2DD32B7}"/>
              </a:ext>
            </a:extLst>
          </p:cNvPr>
          <p:cNvGraphicFramePr>
            <a:graphicFrameLocks noGrp="1"/>
          </p:cNvGraphicFramePr>
          <p:nvPr/>
        </p:nvGraphicFramePr>
        <p:xfrm>
          <a:off x="10832450" y="4587784"/>
          <a:ext cx="1049055" cy="1770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49055">
                  <a:extLst>
                    <a:ext uri="{9D8B030D-6E8A-4147-A177-3AD203B41FA5}">
                      <a16:colId xmlns:a16="http://schemas.microsoft.com/office/drawing/2014/main" val="173986322"/>
                    </a:ext>
                  </a:extLst>
                </a:gridCol>
              </a:tblGrid>
              <a:tr h="1770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Частная </a:t>
                      </a:r>
                      <a:br>
                        <a:rPr lang="ru-RU" sz="1800" b="1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5"/>
                        </a:rPr>
                      </a:b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«Мега </a:t>
                      </a:r>
                      <a:r>
                        <a:rPr lang="ru-RU" sz="1050" b="0" kern="1200" dirty="0" err="1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интелектуал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города Кокшетау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i="0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отдела образования по городу Кокшетау</a:t>
                      </a:r>
                      <a:r>
                        <a:rPr lang="ru-RU" sz="105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5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73984"/>
                  </a:ext>
                </a:extLst>
              </a:tr>
            </a:tbl>
          </a:graphicData>
        </a:graphic>
      </p:graphicFrame>
      <p:cxnSp>
        <p:nvCxnSpPr>
          <p:cNvPr id="59" name="Прямая со стрелкой 58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565730" y="50543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564255" y="4667368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564130" y="5387513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>
            <a:extLst>
              <a:ext uri="{FF2B5EF4-FFF2-40B4-BE49-F238E27FC236}">
                <a16:creationId xmlns:a16="http://schemas.microsoft.com/office/drawing/2014/main" id="{2D654747-060F-33D8-343B-09F517B8AABB}"/>
              </a:ext>
            </a:extLst>
          </p:cNvPr>
          <p:cNvCxnSpPr/>
          <p:nvPr/>
        </p:nvCxnSpPr>
        <p:spPr>
          <a:xfrm>
            <a:off x="10565730" y="5867144"/>
            <a:ext cx="3082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80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712AF6-577B-B46A-5340-16EC1F649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F1CF6E0-FF74-2574-A4C3-555A6D3516E7}"/>
              </a:ext>
            </a:extLst>
          </p:cNvPr>
          <p:cNvGrpSpPr/>
          <p:nvPr/>
        </p:nvGrpSpPr>
        <p:grpSpPr>
          <a:xfrm>
            <a:off x="0" y="48967"/>
            <a:ext cx="12192000" cy="1009469"/>
            <a:chOff x="0" y="48968"/>
            <a:chExt cx="12192000" cy="676306"/>
          </a:xfrm>
        </p:grpSpPr>
        <p:sp>
          <p:nvSpPr>
            <p:cNvPr id="3" name="Прямоугольник 2">
              <a:extLst>
                <a:ext uri="{FF2B5EF4-FFF2-40B4-BE49-F238E27FC236}">
                  <a16:creationId xmlns:a16="http://schemas.microsoft.com/office/drawing/2014/main" id="{48012C13-B08B-F360-91AF-9D834CAB59C9}"/>
                </a:ext>
              </a:extLst>
            </p:cNvPr>
            <p:cNvSpPr/>
            <p:nvPr/>
          </p:nvSpPr>
          <p:spPr bwMode="auto">
            <a:xfrm>
              <a:off x="0" y="145516"/>
              <a:ext cx="11506162" cy="5132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Блок-схема: сохраненные данные 3">
              <a:extLst>
                <a:ext uri="{FF2B5EF4-FFF2-40B4-BE49-F238E27FC236}">
                  <a16:creationId xmlns:a16="http://schemas.microsoft.com/office/drawing/2014/main" id="{19873897-1500-08D8-FDCB-CD2F379D109B}"/>
                </a:ext>
              </a:extLst>
            </p:cNvPr>
            <p:cNvSpPr/>
            <p:nvPr/>
          </p:nvSpPr>
          <p:spPr bwMode="auto">
            <a:xfrm>
              <a:off x="10395508" y="48968"/>
              <a:ext cx="1796492" cy="676306"/>
            </a:xfrm>
            <a:prstGeom prst="flowChartOnlineStorag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2BFD4FD-87E0-0776-3C2D-1E1DEE51AD64}"/>
              </a:ext>
            </a:extLst>
          </p:cNvPr>
          <p:cNvSpPr txBox="1"/>
          <p:nvPr/>
        </p:nvSpPr>
        <p:spPr>
          <a:xfrm>
            <a:off x="714836" y="136628"/>
            <a:ext cx="10911255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ЦЕНТР КОМПЕТЕНЦИИ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2024 год – 4 ЦК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 год -10 ЦК</a:t>
            </a:r>
            <a:endParaRPr kumimoji="0" lang="x-none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2B36905B-AAC9-09BC-FF17-AE646C643FF3}"/>
              </a:ext>
            </a:extLst>
          </p:cNvPr>
          <p:cNvSpPr/>
          <p:nvPr/>
        </p:nvSpPr>
        <p:spPr>
          <a:xfrm>
            <a:off x="3275075" y="1058436"/>
            <a:ext cx="5037987" cy="650286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 сад «Н</a:t>
            </a: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ұр бала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Кокшетау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трелка вниз 12">
            <a:extLst>
              <a:ext uri="{FF2B5EF4-FFF2-40B4-BE49-F238E27FC236}">
                <a16:creationId xmlns:a16="http://schemas.microsoft.com/office/drawing/2014/main" id="{E0D7BA1A-F7F7-0E1E-2FC2-A2A5CFE7F7B4}"/>
              </a:ext>
            </a:extLst>
          </p:cNvPr>
          <p:cNvSpPr/>
          <p:nvPr/>
        </p:nvSpPr>
        <p:spPr>
          <a:xfrm flipH="1">
            <a:off x="5690835" y="1762683"/>
            <a:ext cx="206466" cy="359446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C6EEBC6-537D-1714-6EFF-315EEB318C0E}"/>
              </a:ext>
            </a:extLst>
          </p:cNvPr>
          <p:cNvSpPr/>
          <p:nvPr/>
        </p:nvSpPr>
        <p:spPr>
          <a:xfrm>
            <a:off x="75002" y="2177842"/>
            <a:ext cx="11883582" cy="394958"/>
          </a:xfrm>
          <a:prstGeom prst="roundRect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 о ч к и   р о с т а - 6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8" name="Стрелка вниз 17">
            <a:extLst>
              <a:ext uri="{FF2B5EF4-FFF2-40B4-BE49-F238E27FC236}">
                <a16:creationId xmlns:a16="http://schemas.microsoft.com/office/drawing/2014/main" id="{D9356A3E-B421-B461-741B-AC7556C23F7C}"/>
              </a:ext>
            </a:extLst>
          </p:cNvPr>
          <p:cNvSpPr/>
          <p:nvPr/>
        </p:nvSpPr>
        <p:spPr>
          <a:xfrm flipH="1">
            <a:off x="1316438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1" name="Блок-схема: знак завершения 20">
            <a:extLst>
              <a:ext uri="{FF2B5EF4-FFF2-40B4-BE49-F238E27FC236}">
                <a16:creationId xmlns:a16="http://schemas.microsoft.com/office/drawing/2014/main" id="{C206D842-FF4D-C4B4-2F86-28DAEF7DCFCF}"/>
              </a:ext>
            </a:extLst>
          </p:cNvPr>
          <p:cNvSpPr/>
          <p:nvPr/>
        </p:nvSpPr>
        <p:spPr>
          <a:xfrm>
            <a:off x="795719" y="2979316"/>
            <a:ext cx="1189100" cy="1604140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ясли- сад «Куаныш»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3" name="Блок-схема: знак завершения 32">
            <a:extLst>
              <a:ext uri="{FF2B5EF4-FFF2-40B4-BE49-F238E27FC236}">
                <a16:creationId xmlns:a16="http://schemas.microsoft.com/office/drawing/2014/main" id="{7D4E816F-DF99-C3C5-9415-F3E945CC6883}"/>
              </a:ext>
            </a:extLst>
          </p:cNvPr>
          <p:cNvSpPr/>
          <p:nvPr/>
        </p:nvSpPr>
        <p:spPr>
          <a:xfrm>
            <a:off x="2953734" y="2986868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Ясли- сад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«Асель»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34" name="Блок-схема: знак завершения 33">
            <a:extLst>
              <a:ext uri="{FF2B5EF4-FFF2-40B4-BE49-F238E27FC236}">
                <a16:creationId xmlns:a16="http://schemas.microsoft.com/office/drawing/2014/main" id="{A2D0B27C-CC62-2C47-E3D2-A6DA238EDDEA}"/>
              </a:ext>
            </a:extLst>
          </p:cNvPr>
          <p:cNvSpPr/>
          <p:nvPr/>
        </p:nvSpPr>
        <p:spPr>
          <a:xfrm>
            <a:off x="5032883" y="3006833"/>
            <a:ext cx="1189100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детский сад «</a:t>
            </a:r>
            <a:r>
              <a:rPr lang="kk-KZ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Еркемай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</p:txBody>
      </p:sp>
      <p:sp>
        <p:nvSpPr>
          <p:cNvPr id="42" name="Блок-схема: знак завершения 41">
            <a:extLst>
              <a:ext uri="{FF2B5EF4-FFF2-40B4-BE49-F238E27FC236}">
                <a16:creationId xmlns:a16="http://schemas.microsoft.com/office/drawing/2014/main" id="{8AEA3364-963A-5C09-1E0D-888A8645B668}"/>
              </a:ext>
            </a:extLst>
          </p:cNvPr>
          <p:cNvSpPr/>
          <p:nvPr/>
        </p:nvSpPr>
        <p:spPr>
          <a:xfrm>
            <a:off x="6880121" y="3060472"/>
            <a:ext cx="1283151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Нурай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</p:txBody>
      </p:sp>
      <p:sp>
        <p:nvSpPr>
          <p:cNvPr id="43" name="Блок-схема: знак завершения 42">
            <a:extLst>
              <a:ext uri="{FF2B5EF4-FFF2-40B4-BE49-F238E27FC236}">
                <a16:creationId xmlns:a16="http://schemas.microsoft.com/office/drawing/2014/main" id="{B2CF8029-DADE-A113-5CD2-80670F3187EC}"/>
              </a:ext>
            </a:extLst>
          </p:cNvPr>
          <p:cNvSpPr/>
          <p:nvPr/>
        </p:nvSpPr>
        <p:spPr>
          <a:xfrm>
            <a:off x="8821410" y="3046339"/>
            <a:ext cx="1309807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</a:t>
            </a:r>
          </a:p>
          <a:p>
            <a:pPr algn="ctr"/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Карлыгаш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4" name="Блок-схема: знак завершения 43">
            <a:extLst>
              <a:ext uri="{FF2B5EF4-FFF2-40B4-BE49-F238E27FC236}">
                <a16:creationId xmlns:a16="http://schemas.microsoft.com/office/drawing/2014/main" id="{0B4AF1B1-8BE6-3973-5DE6-B63658559FEF}"/>
              </a:ext>
            </a:extLst>
          </p:cNvPr>
          <p:cNvSpPr/>
          <p:nvPr/>
        </p:nvSpPr>
        <p:spPr>
          <a:xfrm>
            <a:off x="10488621" y="3016230"/>
            <a:ext cx="1309807" cy="1614796"/>
          </a:xfrm>
          <a:prstGeom prst="flowChartTerminator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ГККП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детский сад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«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имини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Ю.Гагарина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</p:txBody>
      </p:sp>
      <p:sp>
        <p:nvSpPr>
          <p:cNvPr id="48" name="Стрелка вниз 47">
            <a:extLst>
              <a:ext uri="{FF2B5EF4-FFF2-40B4-BE49-F238E27FC236}">
                <a16:creationId xmlns:a16="http://schemas.microsoft.com/office/drawing/2014/main" id="{23EAE5FB-DC42-B5B0-0961-7D61D5E312C3}"/>
              </a:ext>
            </a:extLst>
          </p:cNvPr>
          <p:cNvSpPr/>
          <p:nvPr/>
        </p:nvSpPr>
        <p:spPr>
          <a:xfrm flipH="1">
            <a:off x="3458408" y="2649419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9" name="Стрелка вниз 48">
            <a:extLst>
              <a:ext uri="{FF2B5EF4-FFF2-40B4-BE49-F238E27FC236}">
                <a16:creationId xmlns:a16="http://schemas.microsoft.com/office/drawing/2014/main" id="{FC129A62-592F-A496-4775-846A372F4864}"/>
              </a:ext>
            </a:extLst>
          </p:cNvPr>
          <p:cNvSpPr/>
          <p:nvPr/>
        </p:nvSpPr>
        <p:spPr>
          <a:xfrm flipH="1">
            <a:off x="5546483" y="261219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0" name="Стрелка вниз 49">
            <a:extLst>
              <a:ext uri="{FF2B5EF4-FFF2-40B4-BE49-F238E27FC236}">
                <a16:creationId xmlns:a16="http://schemas.microsoft.com/office/drawing/2014/main" id="{162C336A-D33E-8116-F38F-294506230007}"/>
              </a:ext>
            </a:extLst>
          </p:cNvPr>
          <p:cNvSpPr/>
          <p:nvPr/>
        </p:nvSpPr>
        <p:spPr>
          <a:xfrm flipH="1">
            <a:off x="7431820" y="263216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1" name="Стрелка вниз 50">
            <a:extLst>
              <a:ext uri="{FF2B5EF4-FFF2-40B4-BE49-F238E27FC236}">
                <a16:creationId xmlns:a16="http://schemas.microsoft.com/office/drawing/2014/main" id="{44FFC938-8812-4B36-2CE4-D460A6097DFC}"/>
              </a:ext>
            </a:extLst>
          </p:cNvPr>
          <p:cNvSpPr/>
          <p:nvPr/>
        </p:nvSpPr>
        <p:spPr>
          <a:xfrm flipH="1">
            <a:off x="9446791" y="2645952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2" name="Стрелка вниз 51">
            <a:extLst>
              <a:ext uri="{FF2B5EF4-FFF2-40B4-BE49-F238E27FC236}">
                <a16:creationId xmlns:a16="http://schemas.microsoft.com/office/drawing/2014/main" id="{01B725DD-97FE-9EFC-FF95-A5FE247C80D6}"/>
              </a:ext>
            </a:extLst>
          </p:cNvPr>
          <p:cNvSpPr/>
          <p:nvPr/>
        </p:nvSpPr>
        <p:spPr>
          <a:xfrm flipH="1">
            <a:off x="11112689" y="2624904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8" name="Блок-схема: знак завершения 57">
            <a:extLst>
              <a:ext uri="{FF2B5EF4-FFF2-40B4-BE49-F238E27FC236}">
                <a16:creationId xmlns:a16="http://schemas.microsoft.com/office/drawing/2014/main" id="{43A602F3-EC37-10FB-FC5F-035F17CD97D4}"/>
              </a:ext>
            </a:extLst>
          </p:cNvPr>
          <p:cNvSpPr/>
          <p:nvPr/>
        </p:nvSpPr>
        <p:spPr>
          <a:xfrm>
            <a:off x="723711" y="5019644"/>
            <a:ext cx="1281291" cy="13620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ГККП 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ясли- сад «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қбота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«Литл-пипл»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ЧС «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Жалын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құс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9" name="Блок-схема: знак завершения 58">
            <a:extLst>
              <a:ext uri="{FF2B5EF4-FFF2-40B4-BE49-F238E27FC236}">
                <a16:creationId xmlns:a16="http://schemas.microsoft.com/office/drawing/2014/main" id="{085FE2E2-AA6D-34F5-F81E-82F3FA481103}"/>
              </a:ext>
            </a:extLst>
          </p:cNvPr>
          <p:cNvSpPr/>
          <p:nvPr/>
        </p:nvSpPr>
        <p:spPr>
          <a:xfrm>
            <a:off x="2907638" y="5071306"/>
            <a:ext cx="1281291" cy="1373555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Айару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ЧС «</a:t>
            </a:r>
            <a:r>
              <a:rPr lang="ru-RU" sz="11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Аймар</a:t>
            </a:r>
            <a:r>
              <a:rPr lang="ru-RU" sz="1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ЧС «</a:t>
            </a:r>
            <a:r>
              <a:rPr lang="ru-RU" sz="11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Балапан</a:t>
            </a:r>
            <a:r>
              <a:rPr lang="ru-RU" sz="1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0" name="Блок-схема: знак завершения 59">
            <a:extLst>
              <a:ext uri="{FF2B5EF4-FFF2-40B4-BE49-F238E27FC236}">
                <a16:creationId xmlns:a16="http://schemas.microsoft.com/office/drawing/2014/main" id="{7D1743FC-DBC0-8440-B6F4-1A1A336E438D}"/>
              </a:ext>
            </a:extLst>
          </p:cNvPr>
          <p:cNvSpPr/>
          <p:nvPr/>
        </p:nvSpPr>
        <p:spPr>
          <a:xfrm>
            <a:off x="5008763" y="5071306"/>
            <a:ext cx="1355461" cy="1389293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Айгөлек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«Мир знаний»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>
              <a:defRPr/>
            </a:pPr>
            <a:r>
              <a:rPr lang="kk-KZ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ЧС «Мадина»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1" name="Блок-схема: знак завершения 60">
            <a:extLst>
              <a:ext uri="{FF2B5EF4-FFF2-40B4-BE49-F238E27FC236}">
                <a16:creationId xmlns:a16="http://schemas.microsoft.com/office/drawing/2014/main" id="{52841D70-8A3A-43E8-B876-B1F01BBB6010}"/>
              </a:ext>
            </a:extLst>
          </p:cNvPr>
          <p:cNvSpPr/>
          <p:nvPr/>
        </p:nvSpPr>
        <p:spPr>
          <a:xfrm>
            <a:off x="6941728" y="5112787"/>
            <a:ext cx="1281291" cy="137355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«Ясмин»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«Болашақ»</a:t>
            </a:r>
          </a:p>
          <a:p>
            <a:pPr algn="ctr"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ЧС «Мансур»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5" name="Блок-схема: знак завершения 64">
            <a:extLst>
              <a:ext uri="{FF2B5EF4-FFF2-40B4-BE49-F238E27FC236}">
                <a16:creationId xmlns:a16="http://schemas.microsoft.com/office/drawing/2014/main" id="{903F65B6-A26F-5380-CEE9-E4E6FBF119A1}"/>
              </a:ext>
            </a:extLst>
          </p:cNvPr>
          <p:cNvSpPr/>
          <p:nvPr/>
        </p:nvSpPr>
        <p:spPr>
          <a:xfrm>
            <a:off x="8956700" y="5090245"/>
            <a:ext cx="1159934" cy="1381344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«Саулетай»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ЦРР «Лига умниц»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ЧС «Тенгри»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6" name="Блок-схема: знак завершения 65">
            <a:extLst>
              <a:ext uri="{FF2B5EF4-FFF2-40B4-BE49-F238E27FC236}">
                <a16:creationId xmlns:a16="http://schemas.microsoft.com/office/drawing/2014/main" id="{C365481C-C4DB-1F4A-101D-4651CC42F7E2}"/>
              </a:ext>
            </a:extLst>
          </p:cNvPr>
          <p:cNvSpPr/>
          <p:nvPr/>
        </p:nvSpPr>
        <p:spPr>
          <a:xfrm>
            <a:off x="10562601" y="5047986"/>
            <a:ext cx="1309807" cy="1381347"/>
          </a:xfrm>
          <a:prstGeom prst="flowChartTerminato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ЧС «Чунга </a:t>
            </a:r>
            <a:r>
              <a:rPr lang="ru-RU" sz="1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чанга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ЧС 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Балдаурен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 ЧС «</a:t>
            </a:r>
            <a:r>
              <a:rPr kumimoji="0" lang="ru-RU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Қайнар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  <a:r>
              <a:rPr lang="ru-RU" sz="1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7" name="Стрелка вниз 66">
            <a:extLst>
              <a:ext uri="{FF2B5EF4-FFF2-40B4-BE49-F238E27FC236}">
                <a16:creationId xmlns:a16="http://schemas.microsoft.com/office/drawing/2014/main" id="{E548C3B3-7981-797A-DB8F-0F15D70B736B}"/>
              </a:ext>
            </a:extLst>
          </p:cNvPr>
          <p:cNvSpPr/>
          <p:nvPr/>
        </p:nvSpPr>
        <p:spPr>
          <a:xfrm flipH="1">
            <a:off x="1307972" y="460057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8" name="Стрелка вниз 67">
            <a:extLst>
              <a:ext uri="{FF2B5EF4-FFF2-40B4-BE49-F238E27FC236}">
                <a16:creationId xmlns:a16="http://schemas.microsoft.com/office/drawing/2014/main" id="{ADE7D09F-4E12-D896-6AE3-C968A84AB568}"/>
              </a:ext>
            </a:extLst>
          </p:cNvPr>
          <p:cNvSpPr/>
          <p:nvPr/>
        </p:nvSpPr>
        <p:spPr>
          <a:xfrm flipH="1">
            <a:off x="11145334" y="4644973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0" name="Стрелка вниз 69">
            <a:extLst>
              <a:ext uri="{FF2B5EF4-FFF2-40B4-BE49-F238E27FC236}">
                <a16:creationId xmlns:a16="http://schemas.microsoft.com/office/drawing/2014/main" id="{EE989D58-FF5B-1323-4898-CD5B9C03B143}"/>
              </a:ext>
            </a:extLst>
          </p:cNvPr>
          <p:cNvSpPr/>
          <p:nvPr/>
        </p:nvSpPr>
        <p:spPr>
          <a:xfrm flipH="1">
            <a:off x="3458408" y="4617520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2" name="Стрелка вниз 71">
            <a:extLst>
              <a:ext uri="{FF2B5EF4-FFF2-40B4-BE49-F238E27FC236}">
                <a16:creationId xmlns:a16="http://schemas.microsoft.com/office/drawing/2014/main" id="{0E91FE24-CE3D-B81D-9A56-13D28C924032}"/>
              </a:ext>
            </a:extLst>
          </p:cNvPr>
          <p:cNvSpPr/>
          <p:nvPr/>
        </p:nvSpPr>
        <p:spPr>
          <a:xfrm flipH="1">
            <a:off x="5511083" y="465375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3" name="Стрелка вниз 72">
            <a:extLst>
              <a:ext uri="{FF2B5EF4-FFF2-40B4-BE49-F238E27FC236}">
                <a16:creationId xmlns:a16="http://schemas.microsoft.com/office/drawing/2014/main" id="{EBDA3272-2F08-7AA2-8F45-AA8C9F599CE7}"/>
              </a:ext>
            </a:extLst>
          </p:cNvPr>
          <p:cNvSpPr/>
          <p:nvPr/>
        </p:nvSpPr>
        <p:spPr>
          <a:xfrm flipH="1">
            <a:off x="7435176" y="4697957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5" name="Стрелка вниз 74">
            <a:extLst>
              <a:ext uri="{FF2B5EF4-FFF2-40B4-BE49-F238E27FC236}">
                <a16:creationId xmlns:a16="http://schemas.microsoft.com/office/drawing/2014/main" id="{B9F77C54-7924-799D-25E4-835A20812883}"/>
              </a:ext>
            </a:extLst>
          </p:cNvPr>
          <p:cNvSpPr/>
          <p:nvPr/>
        </p:nvSpPr>
        <p:spPr>
          <a:xfrm flipH="1">
            <a:off x="9455600" y="4673315"/>
            <a:ext cx="179752" cy="374671"/>
          </a:xfrm>
          <a:prstGeom prst="downArrow">
            <a:avLst/>
          </a:prstGeom>
          <a:gradFill>
            <a:gsLst>
              <a:gs pos="53576">
                <a:srgbClr val="C7DDF1"/>
              </a:gs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058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резентация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FEBE43F6-41E1-4D67-A8C6-5823EE98F642}" vid="{EA04A984-BE7E-40B6-8C0B-3EC8557E39E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2182</Words>
  <Application>Microsoft Office PowerPoint</Application>
  <PresentationFormat>Широкоэкранный</PresentationFormat>
  <Paragraphs>324</Paragraphs>
  <Slides>21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Презентация1</vt:lpstr>
      <vt:lpstr>Құзыреттілік орталықтардың жұмыс алгоритмі   </vt:lpstr>
      <vt:lpstr>Құзыреттілік орталықтар</vt:lpstr>
      <vt:lpstr>Құзыреттілік орталықтарын құрудың мақсаты</vt:lpstr>
      <vt:lpstr>Құзыреттілік орталықтарын құрудың міндеттері:</vt:lpstr>
      <vt:lpstr>Жұмыс алгоритмі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Центры компетенций</vt:lpstr>
      <vt:lpstr>Цель создания центров компетенций:</vt:lpstr>
      <vt:lpstr>Задачи центров компетенций:</vt:lpstr>
      <vt:lpstr>Алгоритм работы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Құзырттілік орталықтар</dc:title>
  <dc:creator>Дамир Мажитов</dc:creator>
  <cp:lastModifiedBy>Ольга Баранова</cp:lastModifiedBy>
  <cp:revision>12</cp:revision>
  <dcterms:created xsi:type="dcterms:W3CDTF">2024-02-20T05:11:13Z</dcterms:created>
  <dcterms:modified xsi:type="dcterms:W3CDTF">2024-04-15T11:11:02Z</dcterms:modified>
</cp:coreProperties>
</file>