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0A9C-2B38-4BFB-A806-A946BACF6DF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3A10-9E96-48B9-8083-56B20ABE6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6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B3A10-9E96-48B9-8083-56B20ABE65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6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B3A10-9E96-48B9-8083-56B20ABE65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7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E81B2-7D05-41A8-ADF9-FA9873153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80EFAA-BC14-4C45-AF11-B172BCC7C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47734-A152-42CF-98F6-A2AF1060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65D97-E98B-4B16-AF77-F2009816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E90190-0F34-4C70-A4BC-C6775BD3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1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88DC8-66E6-48BE-9CDB-542470EA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614597-FFAF-4A52-8097-047EA59CC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91B38-AA38-4F97-8625-8185E3EC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0207F-1F94-4ED7-AF99-9DE0E619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D7CC8D-741C-4B8C-8EE3-F2B84750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1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F21B43-2243-4EA2-B693-02BA2A91E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C77883-6030-4D60-B171-BF5338067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F3AE3-D494-4A92-8953-437D683D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85556-8305-4E37-8AAE-798B5568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C1256C-84C2-4F97-BABE-ECC0F7B2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8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AF457-1AEA-4296-92A9-E17242F4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C4C7FE-CA36-4D3F-8EA5-545715DB5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7F0CCC-96E7-4CE4-A9BF-41924233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E4E549-2C24-4B3F-B0EC-73CDC5CE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0603B-1565-4431-A752-655273CB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6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44DDF-8881-4200-BCD8-4ABC3686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ECAA6-301B-4938-9B16-50A63BB74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D55D3-41B5-4965-B4B5-B2F05D7C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79B6-4740-4578-BC98-2A215020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223AF7-796A-415B-A324-2E2CA916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7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A85DB-306E-4A2C-8694-5391BD8A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A1F0B-6387-465A-BF2E-2C1D89B9F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6DC189-DEBE-488F-A051-1ACA89E4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1D99B-D535-46B1-B093-8B58E824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75BDD5-B1AA-4BE8-AAF5-09FDFDBA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932C80-84DB-4F6E-AB01-6E0FA6B2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0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29127-A37D-457B-B9A3-37C5E675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31A2A-ADC7-4DA7-98E1-0A1323C9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25F650-A5CB-4786-B5FD-4749507CB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655EC-AE1B-4DF4-92EB-4AE866573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DFFA6D-2B0B-4035-98AE-E763D6B90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8D30DE-1928-4604-A54E-FC08D5C1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DE0F94-D175-465B-A842-6288CAA7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314F0-2C5F-4443-B659-B0818154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8C262-E9FC-4592-BB1E-7A4C3134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4C50AA-2A52-4781-860B-9DFAD540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FF6E21-A2F6-4F83-B343-475F1EE5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DF2B2D-D5DA-436A-9E27-A9083561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7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A5A5EF-232C-4493-AC19-BFF532CC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D2A17E-2471-4680-92DE-E4BB8021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477B0-3D77-49D2-86BF-BD8FFA14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7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D8E80-13CD-4806-AF80-1247A1F3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5E1B60-1A95-4901-8BB1-97B0F18B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42B577-E1A1-4169-9009-8860CFEC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488DC-8AEE-4973-BEB0-C798BE42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BD7119-04B2-409B-B300-7A8510E9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20F8D-8C27-47F3-AC7A-0A4E5155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2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37047-9005-4403-B012-441E0BC7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D63799-1ABF-4FB9-8556-FF6B9AC9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57CC73-5545-4746-87AB-CA3707104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6F34C9-DB80-4331-B6BA-93A90851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62FE0-2978-48FB-9F88-7723EEFE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B2E4A3-C9A3-4B77-A96C-A4DEC4BC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0C5CF-390B-455D-B440-74D35EB1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5CE444-B509-430E-AEDB-CBE7BBC74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82F8F3-9AFF-43C6-9BD4-C54237743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F4F8-6A57-458C-BC09-80170F39D608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7D10B-60D0-4396-8371-8C6A3106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8DF341-B20C-446F-AC14-7F4DA2DF9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96B85-F193-4D47-871D-3D48D5D45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5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9F44CC-5222-4791-8EDB-19AE31BB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4FDE8-7987-45CD-899E-61812B7A6B79}"/>
              </a:ext>
            </a:extLst>
          </p:cNvPr>
          <p:cNvSpPr txBox="1"/>
          <p:nvPr/>
        </p:nvSpPr>
        <p:spPr>
          <a:xfrm>
            <a:off x="1213738" y="342387"/>
            <a:ext cx="63919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Проект «Каша-радость наша»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Цель:   </a:t>
            </a:r>
            <a:r>
              <a:rPr lang="ru-RU" sz="2400" b="1" dirty="0">
                <a:solidFill>
                  <a:srgbClr val="0070C0"/>
                </a:solidFill>
              </a:rPr>
              <a:t>узнать об овсяной каше  и её пользе.  </a:t>
            </a:r>
            <a:r>
              <a:rPr lang="ru-RU" sz="2400" b="1" dirty="0">
                <a:solidFill>
                  <a:srgbClr val="FF0000"/>
                </a:solidFill>
              </a:rPr>
              <a:t>Задачи: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70C0"/>
                </a:solidFill>
              </a:rPr>
              <a:t>Узнать, что такое каша?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70C0"/>
                </a:solidFill>
              </a:rPr>
              <a:t>Выяснить, что полезного есть в каше?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70C0"/>
                </a:solidFill>
              </a:rPr>
              <a:t>Провести эксперимент.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70C0"/>
                </a:solidFill>
              </a:rPr>
              <a:t>Узнать секрет «вкусной» каши.</a:t>
            </a:r>
          </a:p>
          <a:p>
            <a:pPr algn="ctr"/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540C22-45E4-4021-BA26-7A23CA6E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7" y="2982898"/>
            <a:ext cx="6490425" cy="34667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10B8E0-567C-4AC2-9393-1565D32A0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6" b="92953" l="2841" r="94545">
                        <a14:foregroundMark x1="71023" y1="34899" x2="72159" y2="25839"/>
                        <a14:foregroundMark x1="72159" y1="25839" x2="70227" y2="16443"/>
                        <a14:foregroundMark x1="70227" y1="16443" x2="67273" y2="13087"/>
                        <a14:foregroundMark x1="67273" y1="12919" x2="54351" y2="4631"/>
                        <a14:foregroundMark x1="25641" y1="5388" x2="15568" y2="10738"/>
                        <a14:foregroundMark x1="15568" y1="10738" x2="8977" y2="19295"/>
                        <a14:foregroundMark x1="8977" y1="19295" x2="9545" y2="30537"/>
                        <a14:foregroundMark x1="9545" y1="30537" x2="21818" y2="61745"/>
                        <a14:foregroundMark x1="21818" y1="61745" x2="22386" y2="62081"/>
                        <a14:foregroundMark x1="49404" y1="4141" x2="59886" y2="6376"/>
                        <a14:foregroundMark x1="6705" y1="62919" x2="6705" y2="62919"/>
                        <a14:foregroundMark x1="2841" y1="66443" x2="2841" y2="66443"/>
                        <a14:foregroundMark x1="94659" y1="46980" x2="94659" y2="46980"/>
                        <a14:foregroundMark x1="68409" y1="92953" x2="68409" y2="92953"/>
                        <a14:foregroundMark x1="29091" y1="4866" x2="29091" y2="4866"/>
                        <a14:foregroundMark x1="32955" y1="4027" x2="32955" y2="4027"/>
                        <a14:foregroundMark x1="35341" y1="3691" x2="35341" y2="3691"/>
                        <a14:foregroundMark x1="37727" y1="3523" x2="37727" y2="3523"/>
                        <a14:foregroundMark x1="41250" y1="3356" x2="41250" y2="3356"/>
                        <a14:foregroundMark x1="43068" y1="3523" x2="43068" y2="3523"/>
                        <a14:foregroundMark x1="46932" y1="3859" x2="46932" y2="3859"/>
                        <a14:foregroundMark x1="44545" y1="2852" x2="44545" y2="2852"/>
                        <a14:backgroundMark x1="20000" y1="4362" x2="37727" y2="503"/>
                        <a14:backgroundMark x1="37727" y1="503" x2="58068" y2="2517"/>
                        <a14:backgroundMark x1="58068" y1="2517" x2="60568" y2="3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9112" y="2178088"/>
            <a:ext cx="4199506" cy="28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2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C3F376-C635-4657-88FC-C1FB2D36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2A172C-DADF-4F0F-B196-A5C0426D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7813" l="1695" r="95763">
                        <a14:foregroundMark x1="7627" y1="35000" x2="7627" y2="35000"/>
                        <a14:foregroundMark x1="5085" y1="56563" x2="5085" y2="56563"/>
                        <a14:foregroundMark x1="15537" y1="78750" x2="15537" y2="78750"/>
                        <a14:foregroundMark x1="30791" y1="81563" x2="30791" y2="81563"/>
                        <a14:foregroundMark x1="43785" y1="81250" x2="43785" y2="81250"/>
                        <a14:foregroundMark x1="53955" y1="80938" x2="53955" y2="80938"/>
                        <a14:foregroundMark x1="68644" y1="80313" x2="68644" y2="80313"/>
                        <a14:foregroundMark x1="66667" y1="83750" x2="66667" y2="83750"/>
                        <a14:foregroundMark x1="66102" y1="84688" x2="66102" y2="84688"/>
                        <a14:foregroundMark x1="66102" y1="84688" x2="66102" y2="84688"/>
                        <a14:foregroundMark x1="51695" y1="85625" x2="51695" y2="85625"/>
                        <a14:foregroundMark x1="45763" y1="85313" x2="45763" y2="85313"/>
                        <a14:foregroundMark x1="41525" y1="85938" x2="41525" y2="85938"/>
                        <a14:foregroundMark x1="37853" y1="86250" x2="37853" y2="86250"/>
                        <a14:foregroundMark x1="30791" y1="85938" x2="30791" y2="85938"/>
                        <a14:foregroundMark x1="30791" y1="85000" x2="30791" y2="85000"/>
                        <a14:foregroundMark x1="33616" y1="82813" x2="33616" y2="82813"/>
                        <a14:foregroundMark x1="25706" y1="83438" x2="25706" y2="83438"/>
                        <a14:foregroundMark x1="22599" y1="81875" x2="22599" y2="81875"/>
                        <a14:foregroundMark x1="14407" y1="79375" x2="14407" y2="79375"/>
                        <a14:foregroundMark x1="9887" y1="77188" x2="9887" y2="77188"/>
                        <a14:foregroundMark x1="7910" y1="74688" x2="7910" y2="74688"/>
                        <a14:foregroundMark x1="10452" y1="75625" x2="10452" y2="75625"/>
                        <a14:foregroundMark x1="12147" y1="76875" x2="12147" y2="76875"/>
                        <a14:foregroundMark x1="8192" y1="72500" x2="8192" y2="72500"/>
                        <a14:foregroundMark x1="5085" y1="70000" x2="5085" y2="70000"/>
                        <a14:foregroundMark x1="4237" y1="69063" x2="4237" y2="69063"/>
                        <a14:foregroundMark x1="5367" y1="64063" x2="5367" y2="64063"/>
                        <a14:foregroundMark x1="4237" y1="63125" x2="4237" y2="63125"/>
                        <a14:foregroundMark x1="3672" y1="61250" x2="3672" y2="61250"/>
                        <a14:foregroundMark x1="1977" y1="60000" x2="1977" y2="60000"/>
                        <a14:foregroundMark x1="2260" y1="58125" x2="2260" y2="58125"/>
                        <a14:foregroundMark x1="55932" y1="38438" x2="55932" y2="38438"/>
                        <a14:foregroundMark x1="82486" y1="9688" x2="82486" y2="9688"/>
                        <a14:foregroundMark x1="87006" y1="7813" x2="87006" y2="7813"/>
                        <a14:foregroundMark x1="92373" y1="6563" x2="92373" y2="6563"/>
                        <a14:foregroundMark x1="95763" y1="4375" x2="95763" y2="4375"/>
                        <a14:foregroundMark x1="37571" y1="97188" x2="37571" y2="97188"/>
                        <a14:foregroundMark x1="68079" y1="41563" x2="68079" y2="41563"/>
                        <a14:foregroundMark x1="69492" y1="40625" x2="69492" y2="40625"/>
                        <a14:foregroundMark x1="70904" y1="39375" x2="70904" y2="39375"/>
                        <a14:foregroundMark x1="73729" y1="42188" x2="73729" y2="42188"/>
                        <a14:foregroundMark x1="73446" y1="44688" x2="73446" y2="44688"/>
                        <a14:foregroundMark x1="86723" y1="48438" x2="86723" y2="48438"/>
                        <a14:foregroundMark x1="89548" y1="47188" x2="89548" y2="47188"/>
                        <a14:foregroundMark x1="87571" y1="47500" x2="87571" y2="47500"/>
                        <a14:foregroundMark x1="65254" y1="90625" x2="65254" y2="90625"/>
                        <a14:foregroundMark x1="68644" y1="45000" x2="68644" y2="45000"/>
                        <a14:foregroundMark x1="74576" y1="97813" x2="74576" y2="97813"/>
                        <a14:foregroundMark x1="72316" y1="94063" x2="72316" y2="94063"/>
                        <a14:foregroundMark x1="72316" y1="95313" x2="72316" y2="95313"/>
                        <a14:foregroundMark x1="59322" y1="37500" x2="59322" y2="37500"/>
                        <a14:backgroundMark x1="70904" y1="44375" x2="70904" y2="44375"/>
                        <a14:backgroundMark x1="69774" y1="46563" x2="69774" y2="46563"/>
                        <a14:backgroundMark x1="66667" y1="39063" x2="66667" y2="39063"/>
                        <a14:backgroundMark x1="57627" y1="38750" x2="57627" y2="3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942" y="3249228"/>
            <a:ext cx="3633482" cy="32845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8140E-0CF3-430D-8557-11F22EE99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958" y="1531385"/>
            <a:ext cx="3003901" cy="5129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CB063B-AE8E-4A46-B557-34A82F48E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89" y="210200"/>
            <a:ext cx="2657125" cy="472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71EFB-B8FD-4AC7-B3CA-7769FCBEEF15}"/>
              </a:ext>
            </a:extLst>
          </p:cNvPr>
          <p:cNvSpPr txBox="1"/>
          <p:nvPr/>
        </p:nvSpPr>
        <p:spPr>
          <a:xfrm>
            <a:off x="3051095" y="324269"/>
            <a:ext cx="2657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</a:rPr>
              <a:t>Однажды мы с мамой пошли в магазин за продуктами......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76B565-8FFE-4D40-BC30-B57B70C3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C767A-066F-4525-97EE-B83BE305D3FD}"/>
              </a:ext>
            </a:extLst>
          </p:cNvPr>
          <p:cNvSpPr txBox="1"/>
          <p:nvPr/>
        </p:nvSpPr>
        <p:spPr>
          <a:xfrm>
            <a:off x="4948085" y="766732"/>
            <a:ext cx="42627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Что такое каша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kk-KZ" sz="28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аша появилась даже раньше хлеба. Люди собирали зерна пшеницы, овса и варили жидкий суп-похлебку, потом научились растирать зерно и стали варить кашу.</a:t>
            </a: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В магазине есть и другие виды каш. Мне они понравились, и я решила составить коллекцию каш.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D11EC-9F76-4B9F-9FFB-68459B5D9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1" y="369443"/>
            <a:ext cx="4429536" cy="59060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CDDC9-9507-4720-B317-348DCF556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158" y="4263501"/>
            <a:ext cx="2994093" cy="23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4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29B581-73CA-43E8-92DD-A864503B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0F65C-F780-466D-8621-FEAA12A84A5A}"/>
              </a:ext>
            </a:extLst>
          </p:cNvPr>
          <p:cNvSpPr txBox="1"/>
          <p:nvPr/>
        </p:nvSpPr>
        <p:spPr>
          <a:xfrm>
            <a:off x="3168437" y="403934"/>
            <a:ext cx="46641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70C0"/>
                </a:solidFill>
              </a:rPr>
              <a:t>Пословицы о каше</a:t>
            </a:r>
          </a:p>
          <a:p>
            <a:endParaRPr lang="kk-KZ" sz="2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«Хороша кашка, да мала чашка»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«Кушай кашу Геркулес- это чудо из чудес! Кушай, станешь силачом, любая гиря нипочём!» 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«Каша-мать наша»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«Кашу маслом не испортишь»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C31DC-3A4A-4708-9256-E39447BE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64" y="4558918"/>
            <a:ext cx="2883611" cy="2184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D62257-388D-4D84-ABA2-31BA7D44B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37" y="764710"/>
            <a:ext cx="3583555" cy="4778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558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B24563-BC8F-438C-831F-C54E290A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2DD6D-D94C-4C3A-8D45-DD81315ED52C}"/>
              </a:ext>
            </a:extLst>
          </p:cNvPr>
          <p:cNvSpPr txBox="1"/>
          <p:nvPr/>
        </p:nvSpPr>
        <p:spPr>
          <a:xfrm>
            <a:off x="1526912" y="4488660"/>
            <a:ext cx="3840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Баян </a:t>
            </a:r>
            <a:r>
              <a:rPr lang="ru-RU" sz="2400" b="1" dirty="0" err="1">
                <a:solidFill>
                  <a:srgbClr val="0070C0"/>
                </a:solidFill>
              </a:rPr>
              <a:t>Сеитовна</a:t>
            </a:r>
            <a:r>
              <a:rPr lang="ru-RU" sz="2400" b="1" dirty="0">
                <a:solidFill>
                  <a:srgbClr val="0070C0"/>
                </a:solidFill>
              </a:rPr>
              <a:t>, наша медсестра,  рассказала,  что  овсяная  каша – самая питательная.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66A79-80F8-4AB5-BC93-F733C0106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2" y="153792"/>
            <a:ext cx="3133227" cy="417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CE78D-97E5-4FE8-A186-C9D0B195C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61" y="2509271"/>
            <a:ext cx="3133227" cy="417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BAB91-833E-4F70-8131-A3A5B2CFA6C1}"/>
              </a:ext>
            </a:extLst>
          </p:cNvPr>
          <p:cNvSpPr txBox="1"/>
          <p:nvPr/>
        </p:nvSpPr>
        <p:spPr>
          <a:xfrm>
            <a:off x="3904943" y="344892"/>
            <a:ext cx="3840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Что полезного есть в каше?</a:t>
            </a:r>
          </a:p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Я много узнала о каше, но меня интересовало, почему   все  говорят: «Ешьте кашу – будете здоровы!»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C180BB-4BED-45F1-A892-44DC983EB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18" y="2857557"/>
            <a:ext cx="2115175" cy="16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2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F492D-731D-417C-BF7E-25426E1E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FF4804-8520-4086-9522-188949444922}"/>
              </a:ext>
            </a:extLst>
          </p:cNvPr>
          <p:cNvSpPr txBox="1"/>
          <p:nvPr/>
        </p:nvSpPr>
        <p:spPr>
          <a:xfrm>
            <a:off x="3862537" y="226924"/>
            <a:ext cx="4524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FF0000"/>
                </a:solidFill>
              </a:rPr>
              <a:t>Секреты вкусной каши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Очень интересно о каше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рассказала наш повар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Екатерина Ивановна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D2ACD7-B1C9-4E5B-9A9F-140DC83C3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98" y="2341855"/>
            <a:ext cx="2476164" cy="330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15291F-94C4-408E-A662-C0243D9FC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38" y="305227"/>
            <a:ext cx="2342829" cy="312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CECCEF-0B42-4BCF-B115-9DD60BCB5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47" y="2100451"/>
            <a:ext cx="3240907" cy="4321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998CF7-97A6-435B-8A15-78A46FBC1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650" y="3577620"/>
            <a:ext cx="3230274" cy="27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7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67311-0330-4C9B-971E-DE4D33F5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67629-6497-4660-9C2D-918CE803812D}"/>
              </a:ext>
            </a:extLst>
          </p:cNvPr>
          <p:cNvSpPr txBox="1"/>
          <p:nvPr/>
        </p:nvSpPr>
        <p:spPr>
          <a:xfrm>
            <a:off x="2721325" y="485644"/>
            <a:ext cx="6622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</a:rPr>
              <a:t>Эксперимент </a:t>
            </a:r>
          </a:p>
          <a:p>
            <a:pPr algn="ctr"/>
            <a:r>
              <a:rPr lang="kk-KZ" sz="3200" b="1" dirty="0">
                <a:solidFill>
                  <a:srgbClr val="FF0000"/>
                </a:solidFill>
              </a:rPr>
              <a:t>удался!!!!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FEFCD-67C9-4C41-BBEA-65501C7E3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5" b="24018"/>
          <a:stretch/>
        </p:blipFill>
        <p:spPr>
          <a:xfrm>
            <a:off x="9933272" y="2564290"/>
            <a:ext cx="2060784" cy="230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29EA41-3EF6-4FEA-8466-7219AE06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8" b="13264"/>
          <a:stretch/>
        </p:blipFill>
        <p:spPr>
          <a:xfrm>
            <a:off x="2390773" y="147741"/>
            <a:ext cx="1997854" cy="283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68655A-92FD-4D8A-B08F-1AF98557C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b="8751"/>
          <a:stretch/>
        </p:blipFill>
        <p:spPr>
          <a:xfrm>
            <a:off x="197944" y="580733"/>
            <a:ext cx="1947682" cy="354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5A2082-7F86-4D54-AA87-3941A8BB90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10921"/>
          <a:stretch/>
        </p:blipFill>
        <p:spPr>
          <a:xfrm>
            <a:off x="7764428" y="3072429"/>
            <a:ext cx="1964278" cy="347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C413C6-FC72-4604-B11F-009553A9DE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 b="13866"/>
          <a:stretch/>
        </p:blipFill>
        <p:spPr>
          <a:xfrm>
            <a:off x="2375372" y="3157331"/>
            <a:ext cx="2052202" cy="34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3C0AE3-0FEC-455B-8F04-236F4A917C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33560"/>
          <a:stretch/>
        </p:blipFill>
        <p:spPr>
          <a:xfrm>
            <a:off x="7676204" y="214563"/>
            <a:ext cx="2155335" cy="254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B4D054-7152-4D30-A670-199EC8F6DC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1842" y="2005064"/>
            <a:ext cx="2138054" cy="3420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1DFD8F-C878-40A7-83DB-11D86D075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83" y="4467984"/>
            <a:ext cx="1993606" cy="17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ADB88-3576-4B6B-91DE-FAFEA066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46DFF7-0A87-4041-A12A-7110A715F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455" y="2810015"/>
            <a:ext cx="2950720" cy="3859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D9FAD-8A46-4658-8E0B-7E5C8B184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18" y="2061255"/>
            <a:ext cx="2956816" cy="3865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7F251-C34F-4757-913B-4296C2836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738" y="2925450"/>
            <a:ext cx="2950720" cy="3859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DF3DA-DEB6-4A63-B22E-A9900F50EB62}"/>
              </a:ext>
            </a:extLst>
          </p:cNvPr>
          <p:cNvSpPr txBox="1"/>
          <p:nvPr/>
        </p:nvSpPr>
        <p:spPr>
          <a:xfrm>
            <a:off x="3190455" y="122263"/>
            <a:ext cx="8812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FF0000"/>
                </a:solidFill>
              </a:rPr>
              <a:t>Заключение</a:t>
            </a:r>
          </a:p>
          <a:p>
            <a:pPr algn="just"/>
            <a:endParaRPr lang="kk-KZ" sz="2000" b="1" dirty="0">
              <a:solidFill>
                <a:srgbClr val="0070C0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Я много узнала интересного о каше,  как она появилась у нас на столе,  что она может быть  полезной, а ещё, как можно её сделать вкусной и у меня и у моих друзей появилось желание  употреблять её в пищу.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В своей группе, мы решили оформить альбом рецептов и выставку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«Каша - радость наша» </a:t>
            </a:r>
          </a:p>
        </p:txBody>
      </p:sp>
    </p:spTree>
    <p:extLst>
      <p:ext uri="{BB962C8B-B14F-4D97-AF65-F5344CB8AC3E}">
        <p14:creationId xmlns:p14="http://schemas.microsoft.com/office/powerpoint/2010/main" val="2515604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259</Words>
  <Application>Microsoft Office PowerPoint</Application>
  <PresentationFormat>Широкоэкранный</PresentationFormat>
  <Paragraphs>38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Баранова</dc:creator>
  <cp:lastModifiedBy>Ольга Баранова</cp:lastModifiedBy>
  <cp:revision>3</cp:revision>
  <dcterms:created xsi:type="dcterms:W3CDTF">2022-04-21T04:44:16Z</dcterms:created>
  <dcterms:modified xsi:type="dcterms:W3CDTF">2022-04-22T03:25:07Z</dcterms:modified>
</cp:coreProperties>
</file>