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4" r:id="rId2"/>
    <p:sldId id="367" r:id="rId3"/>
    <p:sldId id="373" r:id="rId4"/>
    <p:sldId id="375" r:id="rId5"/>
    <p:sldId id="269" r:id="rId6"/>
    <p:sldId id="293" r:id="rId7"/>
    <p:sldId id="322" r:id="rId8"/>
    <p:sldId id="303" r:id="rId9"/>
    <p:sldId id="309" r:id="rId10"/>
    <p:sldId id="297" r:id="rId11"/>
    <p:sldId id="280" r:id="rId12"/>
    <p:sldId id="283" r:id="rId13"/>
    <p:sldId id="349" r:id="rId14"/>
    <p:sldId id="380" r:id="rId15"/>
    <p:sldId id="385" r:id="rId16"/>
    <p:sldId id="389" r:id="rId17"/>
    <p:sldId id="383" r:id="rId18"/>
    <p:sldId id="384" r:id="rId19"/>
    <p:sldId id="3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82CE49-FB5D-4C1A-A440-7D022A59919F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505BF-858D-449E-8763-190B30E46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114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337DFF-8FDC-4560-8893-C41A9C4E7344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FCEFA42-12F8-4FFD-951A-A93704116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39BF-BE58-468B-9A9D-2F65B554BF79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A5CD-07AB-481B-BB31-7E7E0F9B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ABAFAA-FAC2-4FFA-BCCB-2128CC606424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CE19E5-3F8E-4BEC-84C6-3ABB0D612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D046-4214-45D0-9E56-0FF9C0C7F779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737A-2F61-4423-9C3E-8052EC2E8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066516C-0F8F-4E51-A73F-1A8357B285E8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8070F1-A3CC-45A4-B0A7-517F8D13A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B597-FC6B-42A8-BC3F-BCD34500574C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2260-CE39-443C-917A-ABC8E4FB1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0661-EC08-470B-A9F3-578A6A78570E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C646-86B8-4335-AABA-A3ED09D70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FDB5-D99C-4F0C-903B-1D1F8F586572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35617-55D9-4ED7-9A0B-86C34C482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5DA46-8C7E-44AF-A9D6-B5B196542275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D3FD-F4AB-44F2-8CE6-7BDCD1F1D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259F-21C0-407D-A6F9-7D17E28F8D6B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7BC6-F63D-466E-997C-37696B428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9CE5FF-ECD3-411A-8873-EA1BED66291B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EF7EC2-15A2-435D-A931-3F5D60AE7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39129A-8ED6-4AA2-8D6D-B0FD214C8667}" type="datetimeFigureOut">
              <a:rPr lang="ru-RU"/>
              <a:pPr>
                <a:defRPr/>
              </a:pPr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D0BD469-F33F-41DE-88B8-2B30D86E6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30" r:id="rId9"/>
    <p:sldLayoutId id="2147483727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320480" cy="18722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«Жизнь в себе»</a:t>
            </a:r>
            <a:endParaRPr lang="ru-RU" sz="5400" dirty="0"/>
          </a:p>
        </p:txBody>
      </p:sp>
      <p:sp>
        <p:nvSpPr>
          <p:cNvPr id="7171" name="Текст 5"/>
          <p:cNvSpPr>
            <a:spLocks noGrp="1"/>
          </p:cNvSpPr>
          <p:nvPr>
            <p:ph type="body" sz="half" idx="2"/>
          </p:nvPr>
        </p:nvSpPr>
        <p:spPr>
          <a:xfrm>
            <a:off x="2699793" y="5445224"/>
            <a:ext cx="6192688" cy="1152128"/>
          </a:xfrm>
        </p:spPr>
        <p:txBody>
          <a:bodyPr>
            <a:norm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 eaLnBrk="1" hangingPunct="1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логопед – психолог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Джунусова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Г.Х.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pic>
        <p:nvPicPr>
          <p:cNvPr id="6" name="Рисунок 5" descr="http://www.b17.ru/foto/uploaded/f8acdc1474f0184f73d2252c2ac9905b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88" r="17488"/>
          <a:stretch>
            <a:fillRect/>
          </a:stretch>
        </p:blipFill>
        <p:spPr bwMode="auto">
          <a:xfrm>
            <a:off x="251520" y="188640"/>
            <a:ext cx="4283967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2564904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Понятие о синдроме раннего детского аутизма и </a:t>
            </a:r>
            <a:br>
              <a:rPr kumimoji="0" lang="ru-RU" sz="3200" b="1" i="0" u="none" strike="noStrike" kern="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ru-RU" sz="3200" b="1" i="0" u="none" strike="noStrike" kern="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rebuchet MS"/>
                <a:ea typeface="+mj-ea"/>
                <a:cs typeface="+mj-cs"/>
              </a:rPr>
              <a:t>расстройствах аутистического спектра (рас)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42048" cy="3600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речевого развития аутичных детей</a:t>
            </a:r>
            <a:endParaRPr lang="ru-RU" sz="20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6858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Мутизм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(отсутствие речи) у большинства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детей-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Эхолалии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слов, фраз, сказанных другими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людьми,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воспроизведённые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тотчас, а спустя некоторое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время.</a:t>
            </a:r>
          </a:p>
          <a:p>
            <a:pPr marL="0" lvl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Большое количество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слов-штампов, фраз-штампов,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попугайность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Позднее появление в речи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личных</a:t>
            </a:r>
          </a:p>
          <a:p>
            <a:pPr marL="0" lvl="1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местоимений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(особенно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их неправильное употребление.</a:t>
            </a:r>
          </a:p>
          <a:p>
            <a:pPr marL="0" lvl="1"/>
            <a:endParaRPr lang="ru-RU" i="1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4077072"/>
            <a:ext cx="3031994" cy="2571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7239000" cy="576366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Методов излечения от аутизма пока не существует. Есть методы, которые помогают детям с аутизмом быть более приспособленными и готовыми к самостоятельной жизни, которые помогают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аутистам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притвориться «нормальными» и сдерживать свое аутичное поведение.</a:t>
            </a:r>
          </a:p>
        </p:txBody>
      </p:sp>
      <p:pic>
        <p:nvPicPr>
          <p:cNvPr id="4" name="Рисунок 3" descr="Коррекционная работа с ребенком аутистом с чего начать или quot дорогу осилит идущий quo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384376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620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раннего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вмешательства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179512" y="1196753"/>
            <a:ext cx="8640960" cy="432048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удерживающая (холдинг) терапия («усиленное касание»)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20888"/>
            <a:ext cx="27663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132856"/>
            <a:ext cx="45372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метод состоит в попытке почти насильственного образования физической связи между матерью и ребенком, т. к. именно отсутствие этой связи считается сторонниками этого метода центральным нарушением при аутизме.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404664"/>
            <a:ext cx="6120679" cy="1080119"/>
          </a:xfrm>
        </p:spPr>
        <p:txBody>
          <a:bodyPr/>
          <a:lstStyle/>
          <a:p>
            <a:pPr eaLnBrk="1" hangingPunct="1"/>
            <a:r>
              <a:rPr lang="ru-RU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 терапия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ней используются рисование, игры с разнообразными игрушками, водой, песком.</a:t>
            </a:r>
          </a:p>
          <a:p>
            <a:pPr eaLnBrk="1" hangingPunct="1"/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412776"/>
            <a:ext cx="5647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sz="24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Иппотерапия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помогает задействовать все сенсорные системы и создает у детей с аутизмом достаточно сильную мотивацию, а также формирует один из первых видов взаимодействия «действие – реакция – действие»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933056"/>
            <a:ext cx="52930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i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Дельфинотерапия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улучшается речь, уменьшается болевой синдром,  исчезает депрессивное состояние, нормализуется кровообращение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00" y="4293096"/>
            <a:ext cx="2561384" cy="192103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715200" cy="41794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Медикаментозные методы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Лекарственные препараты применяются лишь для коррекции конкретных состояний, возникающих по причине аутизма. В частности, для снятия агрессивности, при судорожной активности, для улучшения кровообращения мозга, коррекции нарушения обмена веществ и т. д.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таким препаратам относятся: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Противосудорожные препараты.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Антипсихотические.</a:t>
            </a:r>
          </a:p>
          <a:p>
            <a:pPr marL="0" lvl="0" indent="0">
              <a:buNone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Ноотропы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Витамины.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Лекарства применяются индивидуально, в зависимости от состояния ребенка и назначаются только врачом.</a:t>
            </a:r>
          </a:p>
          <a:p>
            <a:pPr marL="0" indent="0">
              <a:buNone/>
            </a:pPr>
            <a:endParaRPr lang="ru-RU" sz="2400" dirty="0"/>
          </a:p>
          <a:p>
            <a:pPr marL="0" indent="0" eaLnBrk="1" hangingPunct="1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3140968"/>
            <a:ext cx="2592288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09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54360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то, что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аутизм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излечим, поправить ситуацию можно. Самое лучшее «лечение» в этом случае – регулярные занятия каждый день и создание наиболее благоприятной среды для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Коррекционная работа должна проводиться комплексно, группой специалистов – психиатром, невропатологом, психологом, логопедом, дефектологом, музыкальным руководителем. Вместе они вырабатывают индивидуальную программу развития ребенка.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http://forum.ngs24.ru/preview/forum/upload_files/8fe86f6c31f4fa4752016f2047094358_aee8d2969a21be8a0412f6c5b6807166_142796988725_800p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68052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8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931224" cy="3396358"/>
          </a:xfrm>
        </p:spPr>
        <p:txBody>
          <a:bodyPr>
            <a:noAutofit/>
          </a:bodyPr>
          <a:lstStyle/>
          <a:p>
            <a:pPr lvl="0" eaLnBrk="1" hangingPunct="1"/>
            <a:r>
              <a:rPr lang="ru-RU" sz="2400" b="0" u="sng" cap="none" dirty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с аутичными детьми педагогам необходимо соблюдать следующие правила –</a:t>
            </a:r>
            <a:br>
              <a:rPr lang="ru-RU" sz="2400" b="0" u="sng" cap="none" dirty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Наладить первичный контакт с ребенком.</a:t>
            </a:r>
            <a:b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прием «от простого – к сложному».</a:t>
            </a:r>
            <a:b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 с правилами поведения ребенка нужно постепенно .</a:t>
            </a:r>
            <a:b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Давать много подсказок.</a:t>
            </a:r>
            <a:b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принцип дозированной речи.</a:t>
            </a:r>
            <a:b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учебное поведение.</a:t>
            </a:r>
            <a:b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cap="none" dirty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Комплексный подход – основа социализации.</a:t>
            </a:r>
          </a:p>
        </p:txBody>
      </p:sp>
      <p:pic>
        <p:nvPicPr>
          <p:cNvPr id="4" name="Объект 3" descr="http://www.syl.ru/misc/i/ai/76339/10349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419330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956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76864" cy="711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Самые известные </a:t>
            </a:r>
            <a:r>
              <a:rPr lang="ru-RU" sz="3600" b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аутисты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мира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44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-Ньютон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Леонардо да Винчи, Эйнштейн, Моцарт, Кафка, Стивен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Спилберг, Льюис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Керолл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Билл Гейтс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— у  этих известных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миру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личностей были диагностированы проявления высоко-функционального аутизма (синдром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Аспергера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 . </a:t>
            </a:r>
          </a:p>
          <a:p>
            <a:pPr algn="just">
              <a:lnSpc>
                <a:spcPct val="115000"/>
              </a:lnSpc>
              <a:spcAft>
                <a:spcPts val="144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обладают большими способностями к программированию; часто они видят в компьютере близкое существо. По некоторым данным, у Билла Гейтса от 5 до 20% персонала --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44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-Ким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Пик, известный по одноименному фильму «Человек дождя», стал самым популярным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мира. Гений более чем в 15-ти предметах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В 16 месяцев Пик запоминал, все прочитаны ему книги,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 года научился читать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Сейчас толстую книгу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осиливает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25 минут, читая одновременно две страницы (одну левым, другую — правым глазом). При этом с трудом одевается сам и забывает, как чистить зубы.</a:t>
            </a:r>
          </a:p>
          <a:p>
            <a:pPr>
              <a:lnSpc>
                <a:spcPct val="115000"/>
              </a:lnSpc>
              <a:spcAft>
                <a:spcPts val="1440"/>
              </a:spcAft>
            </a:pPr>
            <a:endParaRPr lang="ru-RU" sz="2000" dirty="0" smtClean="0"/>
          </a:p>
          <a:p>
            <a:pPr>
              <a:lnSpc>
                <a:spcPct val="115000"/>
              </a:lnSpc>
              <a:spcAft>
                <a:spcPts val="144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9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5148064" cy="41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440"/>
              </a:spcAft>
            </a:pP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Мальчиков среди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аутистов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4 раза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чем девочек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44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-Люди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аутическим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мышлением часто отличаются астеническим телосложением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44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 США на каждого аутичного ребенка выделяют 30 тысяч долларов в год. У нас это исключительно проблема родителей. 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44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-70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аутистов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имеют друзей. 95% никогда не заводили семью. </a:t>
            </a:r>
          </a:p>
        </p:txBody>
      </p:sp>
      <p:pic>
        <p:nvPicPr>
          <p:cNvPr id="3" name="Рисунок 2" descr="http://www.myshared.ru/thumbs/6/766818/big_thum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077072"/>
            <a:ext cx="381642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15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268760"/>
            <a:ext cx="6336704" cy="403244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forum.ngs24.ru/preview/forum/upload_files/8fe86f6c31f4fa4752016f2047094358_aee8d2969a21be8a0412f6c5b6807166_142796988725_800p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676875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83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5"/>
          <p:cNvSpPr>
            <a:spLocks noGrp="1"/>
          </p:cNvSpPr>
          <p:nvPr>
            <p:ph idx="1"/>
          </p:nvPr>
        </p:nvSpPr>
        <p:spPr>
          <a:xfrm>
            <a:off x="457200" y="692150"/>
            <a:ext cx="7239000" cy="576421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dirty="0" smtClean="0"/>
              <a:t>	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Аутизм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серьезное заболевание, для которого свойственно нарушение способностей у ребенка к познанию окружающего мира и общества, проявляющееся в специфических расстройствах умственной деятельности – нарушении деятельности эмоциональной сферы с сохранением интеллектуальной составляющей мышления.</a:t>
            </a:r>
          </a:p>
          <a:p>
            <a:pPr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Схожие состояния, при которых отмечаются более мягкие признаки и симптомы, относят к 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расстройствам аутистического спектра.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" name="Рисунок 3" descr="http://primamed.if.ua/news/0127/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85184"/>
            <a:ext cx="4968552" cy="980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3"/>
          <p:cNvSpPr>
            <a:spLocks noGrp="1"/>
          </p:cNvSpPr>
          <p:nvPr>
            <p:ph idx="1"/>
          </p:nvPr>
        </p:nvSpPr>
        <p:spPr>
          <a:xfrm>
            <a:off x="827584" y="0"/>
            <a:ext cx="6508576" cy="436510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algn="just" eaLnBrk="1" hangingPunct="1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1943 году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американский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ученый Лео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Каннер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 первое описание аутизма у детей. В результате, нарушения в личностно-эмоциональной сфере детей и подростков  получили название – синдром раннего детского аутизма, синдром РДА, "синдром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Каннера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Выделяют 4 группы детского аутизма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Полная отрешенность от происходящего.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Отвержение окружающей среды.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Захваченность аутистическими интересами.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при взаимодействии с окружающей средой.</a:t>
            </a:r>
          </a:p>
          <a:p>
            <a:pPr eaLnBrk="1" hangingPunct="1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101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8352928" cy="5433467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большинства детей с РАС обнаруживаются признаки органического поражения ЦНС, которое произошло в период внутриутробного развития или в процессе родов.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Аутизм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быть наследственной аномалией и передаваться на генном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уровне.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Гормональные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иммунные нарушения, отравления солями тяжелых металлов или недостатка цинка в организме.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SzTx/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 проявление болезни могут спровоцировать детские вакцины. Однако, подтверждения этому нет.</a:t>
            </a:r>
          </a:p>
          <a:p>
            <a:pPr marL="0" lvl="0" indent="0" algn="just" eaLnBrk="1" hangingPunct="1">
              <a:spcBef>
                <a:spcPct val="0"/>
              </a:spcBef>
              <a:buClrTx/>
              <a:buSzTx/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 в семье, окружение, условия проживания, затянувшаяся депрессия.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5143902" y="4945330"/>
            <a:ext cx="1409409" cy="1833132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Причины</a:t>
            </a:r>
            <a:r>
              <a:rPr lang="en-US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возникновения аутизма</a:t>
            </a:r>
            <a:r>
              <a:rPr lang="ru-RU" sz="2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9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435280" cy="69269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Аутизм может диагностировать только психиатр.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2276475"/>
            <a:ext cx="7239000" cy="4179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6392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Ученые определили 3 признака, по которым определяется наличие аутизма у детей.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социального взаимодействия.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Возникновение трудностей в общении с окружающими людьми.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в поведении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340768"/>
            <a:ext cx="2304256" cy="289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0" y="4365104"/>
            <a:ext cx="9299376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 существует «типичного </a:t>
            </a:r>
            <a:r>
              <a:rPr kumimoji="0" lang="ru-RU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аутиста</a:t>
            </a: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людей  наблюдается множество различных проявлений аутизма, от легких до тяжелых</a:t>
            </a: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</a:rPr>
              <a:t>.</a:t>
            </a:r>
            <a:endParaRPr kumimoji="0" lang="ru-RU" sz="1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симптомы аутизма у детей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Содержимое 4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7375847" cy="4929411"/>
          </a:xfrm>
        </p:spPr>
        <p:txBody>
          <a:bodyPr/>
          <a:lstStyle/>
          <a:p>
            <a:pPr marL="292100" lvl="1" indent="0" algn="just" eaLnBrk="1" hangingPunct="1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Аутичный ребёнок не фиксирует взгляда на лице другого человека, не выносит прямого зрительного контакта «глаза в глаза».</a:t>
            </a:r>
          </a:p>
          <a:p>
            <a:pPr marL="292100" lvl="1" indent="0" algn="just" eaLnBrk="1" hangingPunct="1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Ребенок не может передать свои эмоции, чувства, требования и просьбы.</a:t>
            </a:r>
          </a:p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Ребенок не может правильно реагировать на различные звуки.</a:t>
            </a:r>
          </a:p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4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Отсутствует интерес к еде.</a:t>
            </a:r>
          </a:p>
          <a:p>
            <a:pPr marL="0" lvl="1" indent="0" algn="just" eaLnBrk="1" hangingPunct="1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Имеется привычка ходить на носках.</a:t>
            </a:r>
          </a:p>
          <a:p>
            <a:pPr marL="0" indent="0" algn="just" eaLnBrk="1" hangingPunct="1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Становится видна задержка психического развития ребенка.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692696"/>
            <a:ext cx="4824535" cy="5760640"/>
          </a:xfrm>
        </p:spPr>
        <p:txBody>
          <a:bodyPr>
            <a:normAutofit/>
          </a:bodyPr>
          <a:lstStyle/>
          <a:p>
            <a:pPr marL="274320" lvl="1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7.Малыш не плачет, если родители уходят куда-нибудь, не пытается улыбнуться им.</a:t>
            </a:r>
          </a:p>
          <a:p>
            <a:pPr marL="274320" lvl="1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8. Может не реагировать на вопросы и действия родителей и знакомых, не узнает тех, кто бывает с ним каждый день.</a:t>
            </a:r>
          </a:p>
          <a:p>
            <a:pPr marL="274320" lvl="1" indent="-27432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9. Проявляет неспособность слушать говорящего с ним человека и понимать обращенную к нему речь.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980728"/>
            <a:ext cx="3131154" cy="374441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896544" cy="5937523"/>
          </a:xfrm>
        </p:spPr>
        <p:txBody>
          <a:bodyPr/>
          <a:lstStyle/>
          <a:p>
            <a:pPr marL="273050" lvl="1" indent="-273050" algn="just" eaLnBrk="1" hangingPunct="1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	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Отношение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моментам дискомфорта (например, нарушения режима питания) парадоксальное; либо вообще их не переносит, либо безразличен к ним.</a:t>
            </a:r>
          </a:p>
          <a:p>
            <a:pPr marL="273050" lvl="1" indent="-273050" algn="just" eaLnBrk="1" hangingPunct="1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11. 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ласке ребёнок с аутизмом относится необычно: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равнодушно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(терпит её) или даже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неприязненно.</a:t>
            </a:r>
          </a:p>
          <a:p>
            <a:pPr marL="273050" lvl="1" indent="-273050" algn="just" eaLnBrk="1" hangingPunct="1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12.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не любят каких-либо изменений (в режиме дня, в окружающей обстановке,        в еде). 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3551" y="1819448"/>
            <a:ext cx="2412785" cy="3409751"/>
          </a:xfrm>
          <a:noFill/>
        </p:spPr>
      </p:pic>
      <p:sp>
        <p:nvSpPr>
          <p:cNvPr id="2" name="Прямоугольник 1"/>
          <p:cNvSpPr/>
          <p:nvPr/>
        </p:nvSpPr>
        <p:spPr>
          <a:xfrm flipH="1">
            <a:off x="107505" y="765175"/>
            <a:ext cx="2467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107504" y="404664"/>
            <a:ext cx="8280920" cy="605169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детей-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аутистов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ярко проявляются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стереотипии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многократное повторение одних и тех же движений и действий – от самых простых (раскачивание, потряхивание руками) до сложных ритуалов; обнюхивание и облизывание иногда совершенно не подходящих для этого предметов и т. д.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852936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аутизмом любят переливать воду, играть с сыпучими материалами, но, играя, в песочнице, не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лепят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куличи, а просто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пересыпают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песок.</a:t>
            </a:r>
          </a:p>
        </p:txBody>
      </p:sp>
      <p:pic>
        <p:nvPicPr>
          <p:cNvPr id="5" name="Рисунок 4" descr="Зацикливается на одном занятии аутист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9"/>
            <a:ext cx="3081069" cy="259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2233</TotalTime>
  <Words>937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«Жизнь в себе»</vt:lpstr>
      <vt:lpstr>Слайд 2</vt:lpstr>
      <vt:lpstr>Слайд 3</vt:lpstr>
      <vt:lpstr>Слайд 4</vt:lpstr>
      <vt:lpstr>Аутизм может диагностировать только психиатр.</vt:lpstr>
      <vt:lpstr>Основные симптомы аутизма у детей</vt:lpstr>
      <vt:lpstr>Слайд 7</vt:lpstr>
      <vt:lpstr>Слайд 8</vt:lpstr>
      <vt:lpstr>Слайд 9</vt:lpstr>
      <vt:lpstr>Особенности речевого развития аутичных детей</vt:lpstr>
      <vt:lpstr>Слайд 11</vt:lpstr>
      <vt:lpstr>Методы раннего вмешательства</vt:lpstr>
      <vt:lpstr>Слайд 13</vt:lpstr>
      <vt:lpstr>Слайд 14</vt:lpstr>
      <vt:lpstr>Слайд 15</vt:lpstr>
      <vt:lpstr>В работе с аутичными детьми педагогам необходимо соблюдать следующие правила – Наладить первичный контакт с ребенком. Использовать прием «от простого – к сложному». Знакомить с правилами поведения ребенка нужно постепенно . Давать много подсказок. Использовать принцип дозированной речи. Сформировать учебное поведение. Комплексный подход – основа социализации.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Дамира</cp:lastModifiedBy>
  <cp:revision>110</cp:revision>
  <dcterms:created xsi:type="dcterms:W3CDTF">2010-11-08T12:04:48Z</dcterms:created>
  <dcterms:modified xsi:type="dcterms:W3CDTF">2022-03-31T17:32:27Z</dcterms:modified>
</cp:coreProperties>
</file>